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6"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6" r:id="rId24"/>
    <p:sldId id="280" r:id="rId25"/>
    <p:sldId id="281" r:id="rId26"/>
    <p:sldId id="282" r:id="rId27"/>
    <p:sldId id="283" r:id="rId28"/>
    <p:sldId id="284" r:id="rId29"/>
    <p:sldId id="287" r:id="rId30"/>
    <p:sldId id="285" r:id="rId31"/>
    <p:sldId id="288" r:id="rId32"/>
    <p:sldId id="290" r:id="rId33"/>
    <p:sldId id="291" r:id="rId34"/>
    <p:sldId id="292" r:id="rId35"/>
    <p:sldId id="293" r:id="rId36"/>
    <p:sldId id="295" r:id="rId37"/>
    <p:sldId id="296" r:id="rId38"/>
    <p:sldId id="297" r:id="rId39"/>
    <p:sldId id="298" r:id="rId40"/>
    <p:sldId id="299" r:id="rId41"/>
    <p:sldId id="294" r:id="rId42"/>
    <p:sldId id="300" r:id="rId43"/>
    <p:sldId id="301" r:id="rId44"/>
    <p:sldId id="302" r:id="rId45"/>
    <p:sldId id="303" r:id="rId46"/>
    <p:sldId id="304" r:id="rId47"/>
    <p:sldId id="305" r:id="rId48"/>
    <p:sldId id="306" r:id="rId49"/>
    <p:sldId id="307" r:id="rId50"/>
    <p:sldId id="308" r:id="rId51"/>
    <p:sldId id="309" r:id="rId52"/>
    <p:sldId id="310" r:id="rId53"/>
    <p:sldId id="312" r:id="rId54"/>
    <p:sldId id="313" r:id="rId55"/>
    <p:sldId id="311" r:id="rId56"/>
    <p:sldId id="314" r:id="rId57"/>
    <p:sldId id="315" r:id="rId58"/>
    <p:sldId id="316" r:id="rId59"/>
    <p:sldId id="317" r:id="rId60"/>
    <p:sldId id="318" r:id="rId61"/>
    <p:sldId id="319" r:id="rId62"/>
    <p:sldId id="320" r:id="rId63"/>
    <p:sldId id="321" r:id="rId64"/>
    <p:sldId id="322" r:id="rId65"/>
    <p:sldId id="323" r:id="rId66"/>
    <p:sldId id="324" r:id="rId67"/>
    <p:sldId id="326" r:id="rId68"/>
    <p:sldId id="327" r:id="rId69"/>
    <p:sldId id="329" r:id="rId70"/>
    <p:sldId id="328" r:id="rId71"/>
    <p:sldId id="330" r:id="rId72"/>
    <p:sldId id="331" r:id="rId73"/>
    <p:sldId id="335" r:id="rId74"/>
    <p:sldId id="337" r:id="rId75"/>
    <p:sldId id="338" r:id="rId76"/>
    <p:sldId id="339" r:id="rId77"/>
    <p:sldId id="340" r:id="rId78"/>
    <p:sldId id="336" r:id="rId79"/>
    <p:sldId id="341" r:id="rId80"/>
    <p:sldId id="342" r:id="rId81"/>
    <p:sldId id="343" r:id="rId82"/>
    <p:sldId id="344" r:id="rId83"/>
    <p:sldId id="332" r:id="rId84"/>
    <p:sldId id="289" r:id="rId85"/>
    <p:sldId id="262"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p:scale>
          <a:sx n="66" d="100"/>
          <a:sy n="66" d="100"/>
        </p:scale>
        <p:origin x="894"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52B86-3668-46E0-91B1-A880C6A758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C8E424A-F3D4-46A6-B0D9-EDB4194B20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A77AE47-93B8-4592-A681-DF7D96A4B861}"/>
              </a:ext>
            </a:extLst>
          </p:cNvPr>
          <p:cNvSpPr>
            <a:spLocks noGrp="1"/>
          </p:cNvSpPr>
          <p:nvPr>
            <p:ph type="dt" sz="half" idx="10"/>
          </p:nvPr>
        </p:nvSpPr>
        <p:spPr/>
        <p:txBody>
          <a:bodyPr/>
          <a:lstStyle/>
          <a:p>
            <a:fld id="{174C15AA-7286-4050-A732-0B90BA433622}" type="datetimeFigureOut">
              <a:rPr lang="en-IN" smtClean="0"/>
              <a:t>22-01-2020</a:t>
            </a:fld>
            <a:endParaRPr lang="en-IN"/>
          </a:p>
        </p:txBody>
      </p:sp>
      <p:sp>
        <p:nvSpPr>
          <p:cNvPr id="5" name="Footer Placeholder 4">
            <a:extLst>
              <a:ext uri="{FF2B5EF4-FFF2-40B4-BE49-F238E27FC236}">
                <a16:creationId xmlns:a16="http://schemas.microsoft.com/office/drawing/2014/main" id="{6E1B078F-1D23-4896-B583-1CE2F2FB4E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D3269F-C045-442B-9FC8-AFC273CD6B0C}"/>
              </a:ext>
            </a:extLst>
          </p:cNvPr>
          <p:cNvSpPr>
            <a:spLocks noGrp="1"/>
          </p:cNvSpPr>
          <p:nvPr>
            <p:ph type="sldNum" sz="quarter" idx="12"/>
          </p:nvPr>
        </p:nvSpPr>
        <p:spPr/>
        <p:txBody>
          <a:bodyPr/>
          <a:lstStyle/>
          <a:p>
            <a:fld id="{FF5205F0-C4E2-4FCC-B3B5-1B1459B282CE}" type="slidenum">
              <a:rPr lang="en-IN" smtClean="0"/>
              <a:t>‹#›</a:t>
            </a:fld>
            <a:endParaRPr lang="en-IN"/>
          </a:p>
        </p:txBody>
      </p:sp>
    </p:spTree>
    <p:extLst>
      <p:ext uri="{BB962C8B-B14F-4D97-AF65-F5344CB8AC3E}">
        <p14:creationId xmlns:p14="http://schemas.microsoft.com/office/powerpoint/2010/main" val="95561451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919AF-7F93-4B04-9109-BD7F6D689FC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18FAD25-9FD8-4AA4-A992-BB2E029375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BED93A-4AF9-4AA4-9A6F-A386716E4C64}"/>
              </a:ext>
            </a:extLst>
          </p:cNvPr>
          <p:cNvSpPr>
            <a:spLocks noGrp="1"/>
          </p:cNvSpPr>
          <p:nvPr>
            <p:ph type="dt" sz="half" idx="10"/>
          </p:nvPr>
        </p:nvSpPr>
        <p:spPr/>
        <p:txBody>
          <a:bodyPr/>
          <a:lstStyle/>
          <a:p>
            <a:fld id="{174C15AA-7286-4050-A732-0B90BA433622}" type="datetimeFigureOut">
              <a:rPr lang="en-IN" smtClean="0"/>
              <a:t>22-01-2020</a:t>
            </a:fld>
            <a:endParaRPr lang="en-IN"/>
          </a:p>
        </p:txBody>
      </p:sp>
      <p:sp>
        <p:nvSpPr>
          <p:cNvPr id="5" name="Footer Placeholder 4">
            <a:extLst>
              <a:ext uri="{FF2B5EF4-FFF2-40B4-BE49-F238E27FC236}">
                <a16:creationId xmlns:a16="http://schemas.microsoft.com/office/drawing/2014/main" id="{87CB8278-0073-4919-8E9A-CA5AD0F377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BC8306-43E3-4E55-AAE3-877C2B79E109}"/>
              </a:ext>
            </a:extLst>
          </p:cNvPr>
          <p:cNvSpPr>
            <a:spLocks noGrp="1"/>
          </p:cNvSpPr>
          <p:nvPr>
            <p:ph type="sldNum" sz="quarter" idx="12"/>
          </p:nvPr>
        </p:nvSpPr>
        <p:spPr/>
        <p:txBody>
          <a:bodyPr/>
          <a:lstStyle/>
          <a:p>
            <a:fld id="{FF5205F0-C4E2-4FCC-B3B5-1B1459B282CE}" type="slidenum">
              <a:rPr lang="en-IN" smtClean="0"/>
              <a:t>‹#›</a:t>
            </a:fld>
            <a:endParaRPr lang="en-IN"/>
          </a:p>
        </p:txBody>
      </p:sp>
    </p:spTree>
    <p:extLst>
      <p:ext uri="{BB962C8B-B14F-4D97-AF65-F5344CB8AC3E}">
        <p14:creationId xmlns:p14="http://schemas.microsoft.com/office/powerpoint/2010/main" val="370436859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83B356-7B97-4589-A087-1657793E61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6A13314-E868-47C3-9547-AC7AE5F0F8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2EFEB0-B94E-464D-876F-A7169ECBF961}"/>
              </a:ext>
            </a:extLst>
          </p:cNvPr>
          <p:cNvSpPr>
            <a:spLocks noGrp="1"/>
          </p:cNvSpPr>
          <p:nvPr>
            <p:ph type="dt" sz="half" idx="10"/>
          </p:nvPr>
        </p:nvSpPr>
        <p:spPr/>
        <p:txBody>
          <a:bodyPr/>
          <a:lstStyle/>
          <a:p>
            <a:fld id="{174C15AA-7286-4050-A732-0B90BA433622}" type="datetimeFigureOut">
              <a:rPr lang="en-IN" smtClean="0"/>
              <a:t>22-01-2020</a:t>
            </a:fld>
            <a:endParaRPr lang="en-IN"/>
          </a:p>
        </p:txBody>
      </p:sp>
      <p:sp>
        <p:nvSpPr>
          <p:cNvPr id="5" name="Footer Placeholder 4">
            <a:extLst>
              <a:ext uri="{FF2B5EF4-FFF2-40B4-BE49-F238E27FC236}">
                <a16:creationId xmlns:a16="http://schemas.microsoft.com/office/drawing/2014/main" id="{CDA30F1A-A415-41C7-8998-B35106836A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F4A279C-5B2E-41F5-8380-71C0F71CA888}"/>
              </a:ext>
            </a:extLst>
          </p:cNvPr>
          <p:cNvSpPr>
            <a:spLocks noGrp="1"/>
          </p:cNvSpPr>
          <p:nvPr>
            <p:ph type="sldNum" sz="quarter" idx="12"/>
          </p:nvPr>
        </p:nvSpPr>
        <p:spPr/>
        <p:txBody>
          <a:bodyPr/>
          <a:lstStyle/>
          <a:p>
            <a:fld id="{FF5205F0-C4E2-4FCC-B3B5-1B1459B282CE}" type="slidenum">
              <a:rPr lang="en-IN" smtClean="0"/>
              <a:t>‹#›</a:t>
            </a:fld>
            <a:endParaRPr lang="en-IN"/>
          </a:p>
        </p:txBody>
      </p:sp>
    </p:spTree>
    <p:extLst>
      <p:ext uri="{BB962C8B-B14F-4D97-AF65-F5344CB8AC3E}">
        <p14:creationId xmlns:p14="http://schemas.microsoft.com/office/powerpoint/2010/main" val="380041131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50B8C-9126-4EAD-A97E-5EA0D5B4669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147A2A6-D41C-4C4A-99D8-E658B845CC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988EC0-6A8C-4C09-9F36-4C4090BB6850}"/>
              </a:ext>
            </a:extLst>
          </p:cNvPr>
          <p:cNvSpPr>
            <a:spLocks noGrp="1"/>
          </p:cNvSpPr>
          <p:nvPr>
            <p:ph type="dt" sz="half" idx="10"/>
          </p:nvPr>
        </p:nvSpPr>
        <p:spPr/>
        <p:txBody>
          <a:bodyPr/>
          <a:lstStyle/>
          <a:p>
            <a:fld id="{174C15AA-7286-4050-A732-0B90BA433622}" type="datetimeFigureOut">
              <a:rPr lang="en-IN" smtClean="0"/>
              <a:t>22-01-2020</a:t>
            </a:fld>
            <a:endParaRPr lang="en-IN"/>
          </a:p>
        </p:txBody>
      </p:sp>
      <p:sp>
        <p:nvSpPr>
          <p:cNvPr id="5" name="Footer Placeholder 4">
            <a:extLst>
              <a:ext uri="{FF2B5EF4-FFF2-40B4-BE49-F238E27FC236}">
                <a16:creationId xmlns:a16="http://schemas.microsoft.com/office/drawing/2014/main" id="{981B523B-3955-4457-AA2D-1D57B527CA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FA1C92-45EB-45FC-A15A-0F50A900BCF9}"/>
              </a:ext>
            </a:extLst>
          </p:cNvPr>
          <p:cNvSpPr>
            <a:spLocks noGrp="1"/>
          </p:cNvSpPr>
          <p:nvPr>
            <p:ph type="sldNum" sz="quarter" idx="12"/>
          </p:nvPr>
        </p:nvSpPr>
        <p:spPr/>
        <p:txBody>
          <a:bodyPr/>
          <a:lstStyle/>
          <a:p>
            <a:fld id="{FF5205F0-C4E2-4FCC-B3B5-1B1459B282CE}" type="slidenum">
              <a:rPr lang="en-IN" smtClean="0"/>
              <a:t>‹#›</a:t>
            </a:fld>
            <a:endParaRPr lang="en-IN"/>
          </a:p>
        </p:txBody>
      </p:sp>
    </p:spTree>
    <p:extLst>
      <p:ext uri="{BB962C8B-B14F-4D97-AF65-F5344CB8AC3E}">
        <p14:creationId xmlns:p14="http://schemas.microsoft.com/office/powerpoint/2010/main" val="55115574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93614-839B-4FB0-845D-4B8447D992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33EC450-B075-4ACF-911B-1C293E276C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A4FEDD-C3A2-4E19-997D-712B7956770F}"/>
              </a:ext>
            </a:extLst>
          </p:cNvPr>
          <p:cNvSpPr>
            <a:spLocks noGrp="1"/>
          </p:cNvSpPr>
          <p:nvPr>
            <p:ph type="dt" sz="half" idx="10"/>
          </p:nvPr>
        </p:nvSpPr>
        <p:spPr/>
        <p:txBody>
          <a:bodyPr/>
          <a:lstStyle/>
          <a:p>
            <a:fld id="{174C15AA-7286-4050-A732-0B90BA433622}" type="datetimeFigureOut">
              <a:rPr lang="en-IN" smtClean="0"/>
              <a:t>22-01-2020</a:t>
            </a:fld>
            <a:endParaRPr lang="en-IN"/>
          </a:p>
        </p:txBody>
      </p:sp>
      <p:sp>
        <p:nvSpPr>
          <p:cNvPr id="5" name="Footer Placeholder 4">
            <a:extLst>
              <a:ext uri="{FF2B5EF4-FFF2-40B4-BE49-F238E27FC236}">
                <a16:creationId xmlns:a16="http://schemas.microsoft.com/office/drawing/2014/main" id="{C626F245-E785-436E-ABEB-8BFBA140B5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C1C80E-193F-4616-A932-B1EABEC5E9C2}"/>
              </a:ext>
            </a:extLst>
          </p:cNvPr>
          <p:cNvSpPr>
            <a:spLocks noGrp="1"/>
          </p:cNvSpPr>
          <p:nvPr>
            <p:ph type="sldNum" sz="quarter" idx="12"/>
          </p:nvPr>
        </p:nvSpPr>
        <p:spPr/>
        <p:txBody>
          <a:bodyPr/>
          <a:lstStyle/>
          <a:p>
            <a:fld id="{FF5205F0-C4E2-4FCC-B3B5-1B1459B282CE}" type="slidenum">
              <a:rPr lang="en-IN" smtClean="0"/>
              <a:t>‹#›</a:t>
            </a:fld>
            <a:endParaRPr lang="en-IN"/>
          </a:p>
        </p:txBody>
      </p:sp>
    </p:spTree>
    <p:extLst>
      <p:ext uri="{BB962C8B-B14F-4D97-AF65-F5344CB8AC3E}">
        <p14:creationId xmlns:p14="http://schemas.microsoft.com/office/powerpoint/2010/main" val="247065206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68A3-E5D1-4677-B678-385E1FB2654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E1E4C00-9A2F-4785-96C6-7EF7659C6E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D69EDBA-7B29-438D-9505-D53D1DC161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C9F0EA5-E79F-4A77-A473-03BA41275E37}"/>
              </a:ext>
            </a:extLst>
          </p:cNvPr>
          <p:cNvSpPr>
            <a:spLocks noGrp="1"/>
          </p:cNvSpPr>
          <p:nvPr>
            <p:ph type="dt" sz="half" idx="10"/>
          </p:nvPr>
        </p:nvSpPr>
        <p:spPr/>
        <p:txBody>
          <a:bodyPr/>
          <a:lstStyle/>
          <a:p>
            <a:fld id="{174C15AA-7286-4050-A732-0B90BA433622}" type="datetimeFigureOut">
              <a:rPr lang="en-IN" smtClean="0"/>
              <a:t>22-01-2020</a:t>
            </a:fld>
            <a:endParaRPr lang="en-IN"/>
          </a:p>
        </p:txBody>
      </p:sp>
      <p:sp>
        <p:nvSpPr>
          <p:cNvPr id="6" name="Footer Placeholder 5">
            <a:extLst>
              <a:ext uri="{FF2B5EF4-FFF2-40B4-BE49-F238E27FC236}">
                <a16:creationId xmlns:a16="http://schemas.microsoft.com/office/drawing/2014/main" id="{3457694E-2007-4455-9DF2-84CFD5420AA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FA6C0EC-3613-4D71-BF3A-47D669BEFBD9}"/>
              </a:ext>
            </a:extLst>
          </p:cNvPr>
          <p:cNvSpPr>
            <a:spLocks noGrp="1"/>
          </p:cNvSpPr>
          <p:nvPr>
            <p:ph type="sldNum" sz="quarter" idx="12"/>
          </p:nvPr>
        </p:nvSpPr>
        <p:spPr/>
        <p:txBody>
          <a:bodyPr/>
          <a:lstStyle/>
          <a:p>
            <a:fld id="{FF5205F0-C4E2-4FCC-B3B5-1B1459B282CE}" type="slidenum">
              <a:rPr lang="en-IN" smtClean="0"/>
              <a:t>‹#›</a:t>
            </a:fld>
            <a:endParaRPr lang="en-IN"/>
          </a:p>
        </p:txBody>
      </p:sp>
    </p:spTree>
    <p:extLst>
      <p:ext uri="{BB962C8B-B14F-4D97-AF65-F5344CB8AC3E}">
        <p14:creationId xmlns:p14="http://schemas.microsoft.com/office/powerpoint/2010/main" val="185415335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45C12-EE99-4CCB-876E-A93FE02C67F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9833876-7C4D-4CDB-A36C-DE740651B0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F1A3A8-BD7D-493A-A969-95FBA51FE0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C61E1A9-71E4-4B98-A24D-840B700CF0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3438BC-F78A-4F75-BFEA-C0A43D2915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E4876D0-D175-4752-82E3-96C3EA411137}"/>
              </a:ext>
            </a:extLst>
          </p:cNvPr>
          <p:cNvSpPr>
            <a:spLocks noGrp="1"/>
          </p:cNvSpPr>
          <p:nvPr>
            <p:ph type="dt" sz="half" idx="10"/>
          </p:nvPr>
        </p:nvSpPr>
        <p:spPr/>
        <p:txBody>
          <a:bodyPr/>
          <a:lstStyle/>
          <a:p>
            <a:fld id="{174C15AA-7286-4050-A732-0B90BA433622}" type="datetimeFigureOut">
              <a:rPr lang="en-IN" smtClean="0"/>
              <a:t>22-01-2020</a:t>
            </a:fld>
            <a:endParaRPr lang="en-IN"/>
          </a:p>
        </p:txBody>
      </p:sp>
      <p:sp>
        <p:nvSpPr>
          <p:cNvPr id="8" name="Footer Placeholder 7">
            <a:extLst>
              <a:ext uri="{FF2B5EF4-FFF2-40B4-BE49-F238E27FC236}">
                <a16:creationId xmlns:a16="http://schemas.microsoft.com/office/drawing/2014/main" id="{CE19E261-23AB-423D-AB1F-C69254CD091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1DC97E2-2C4F-4D37-AF27-B70A5CBCE9D0}"/>
              </a:ext>
            </a:extLst>
          </p:cNvPr>
          <p:cNvSpPr>
            <a:spLocks noGrp="1"/>
          </p:cNvSpPr>
          <p:nvPr>
            <p:ph type="sldNum" sz="quarter" idx="12"/>
          </p:nvPr>
        </p:nvSpPr>
        <p:spPr/>
        <p:txBody>
          <a:bodyPr/>
          <a:lstStyle/>
          <a:p>
            <a:fld id="{FF5205F0-C4E2-4FCC-B3B5-1B1459B282CE}" type="slidenum">
              <a:rPr lang="en-IN" smtClean="0"/>
              <a:t>‹#›</a:t>
            </a:fld>
            <a:endParaRPr lang="en-IN"/>
          </a:p>
        </p:txBody>
      </p:sp>
    </p:spTree>
    <p:extLst>
      <p:ext uri="{BB962C8B-B14F-4D97-AF65-F5344CB8AC3E}">
        <p14:creationId xmlns:p14="http://schemas.microsoft.com/office/powerpoint/2010/main" val="115151704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89A76-BF56-4A2B-AA65-3447E97B6B0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9AC5236-9B1F-4C63-AF1E-0F5821526E48}"/>
              </a:ext>
            </a:extLst>
          </p:cNvPr>
          <p:cNvSpPr>
            <a:spLocks noGrp="1"/>
          </p:cNvSpPr>
          <p:nvPr>
            <p:ph type="dt" sz="half" idx="10"/>
          </p:nvPr>
        </p:nvSpPr>
        <p:spPr/>
        <p:txBody>
          <a:bodyPr/>
          <a:lstStyle/>
          <a:p>
            <a:fld id="{174C15AA-7286-4050-A732-0B90BA433622}" type="datetimeFigureOut">
              <a:rPr lang="en-IN" smtClean="0"/>
              <a:t>22-01-2020</a:t>
            </a:fld>
            <a:endParaRPr lang="en-IN"/>
          </a:p>
        </p:txBody>
      </p:sp>
      <p:sp>
        <p:nvSpPr>
          <p:cNvPr id="4" name="Footer Placeholder 3">
            <a:extLst>
              <a:ext uri="{FF2B5EF4-FFF2-40B4-BE49-F238E27FC236}">
                <a16:creationId xmlns:a16="http://schemas.microsoft.com/office/drawing/2014/main" id="{53235EF9-9D68-4991-B816-BC1F40D083D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0FF37C0-7D6E-40FE-8B7E-73C21F0344F7}"/>
              </a:ext>
            </a:extLst>
          </p:cNvPr>
          <p:cNvSpPr>
            <a:spLocks noGrp="1"/>
          </p:cNvSpPr>
          <p:nvPr>
            <p:ph type="sldNum" sz="quarter" idx="12"/>
          </p:nvPr>
        </p:nvSpPr>
        <p:spPr/>
        <p:txBody>
          <a:bodyPr/>
          <a:lstStyle/>
          <a:p>
            <a:fld id="{FF5205F0-C4E2-4FCC-B3B5-1B1459B282CE}" type="slidenum">
              <a:rPr lang="en-IN" smtClean="0"/>
              <a:t>‹#›</a:t>
            </a:fld>
            <a:endParaRPr lang="en-IN"/>
          </a:p>
        </p:txBody>
      </p:sp>
    </p:spTree>
    <p:extLst>
      <p:ext uri="{BB962C8B-B14F-4D97-AF65-F5344CB8AC3E}">
        <p14:creationId xmlns:p14="http://schemas.microsoft.com/office/powerpoint/2010/main" val="419679035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CBBA50-F29C-45A8-AE59-45B62D4C189E}"/>
              </a:ext>
            </a:extLst>
          </p:cNvPr>
          <p:cNvSpPr>
            <a:spLocks noGrp="1"/>
          </p:cNvSpPr>
          <p:nvPr>
            <p:ph type="dt" sz="half" idx="10"/>
          </p:nvPr>
        </p:nvSpPr>
        <p:spPr/>
        <p:txBody>
          <a:bodyPr/>
          <a:lstStyle/>
          <a:p>
            <a:fld id="{174C15AA-7286-4050-A732-0B90BA433622}" type="datetimeFigureOut">
              <a:rPr lang="en-IN" smtClean="0"/>
              <a:t>22-01-2020</a:t>
            </a:fld>
            <a:endParaRPr lang="en-IN"/>
          </a:p>
        </p:txBody>
      </p:sp>
      <p:sp>
        <p:nvSpPr>
          <p:cNvPr id="3" name="Footer Placeholder 2">
            <a:extLst>
              <a:ext uri="{FF2B5EF4-FFF2-40B4-BE49-F238E27FC236}">
                <a16:creationId xmlns:a16="http://schemas.microsoft.com/office/drawing/2014/main" id="{07499083-B1A5-4D6E-B86C-870EB0D0E50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142E7BC-CD3A-495D-9273-3D6418E7E136}"/>
              </a:ext>
            </a:extLst>
          </p:cNvPr>
          <p:cNvSpPr>
            <a:spLocks noGrp="1"/>
          </p:cNvSpPr>
          <p:nvPr>
            <p:ph type="sldNum" sz="quarter" idx="12"/>
          </p:nvPr>
        </p:nvSpPr>
        <p:spPr/>
        <p:txBody>
          <a:bodyPr/>
          <a:lstStyle/>
          <a:p>
            <a:fld id="{FF5205F0-C4E2-4FCC-B3B5-1B1459B282CE}" type="slidenum">
              <a:rPr lang="en-IN" smtClean="0"/>
              <a:t>‹#›</a:t>
            </a:fld>
            <a:endParaRPr lang="en-IN"/>
          </a:p>
        </p:txBody>
      </p:sp>
    </p:spTree>
    <p:extLst>
      <p:ext uri="{BB962C8B-B14F-4D97-AF65-F5344CB8AC3E}">
        <p14:creationId xmlns:p14="http://schemas.microsoft.com/office/powerpoint/2010/main" val="119558468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D2D86-10EA-4022-AE6F-2C93654211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1DE878C-96C3-4418-BD73-141B0C1345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1F5EA34-BFF8-43AB-8F1D-CFE9CAE483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BD684A-2AE2-4560-8688-01439F746E4C}"/>
              </a:ext>
            </a:extLst>
          </p:cNvPr>
          <p:cNvSpPr>
            <a:spLocks noGrp="1"/>
          </p:cNvSpPr>
          <p:nvPr>
            <p:ph type="dt" sz="half" idx="10"/>
          </p:nvPr>
        </p:nvSpPr>
        <p:spPr/>
        <p:txBody>
          <a:bodyPr/>
          <a:lstStyle/>
          <a:p>
            <a:fld id="{174C15AA-7286-4050-A732-0B90BA433622}" type="datetimeFigureOut">
              <a:rPr lang="en-IN" smtClean="0"/>
              <a:t>22-01-2020</a:t>
            </a:fld>
            <a:endParaRPr lang="en-IN"/>
          </a:p>
        </p:txBody>
      </p:sp>
      <p:sp>
        <p:nvSpPr>
          <p:cNvPr id="6" name="Footer Placeholder 5">
            <a:extLst>
              <a:ext uri="{FF2B5EF4-FFF2-40B4-BE49-F238E27FC236}">
                <a16:creationId xmlns:a16="http://schemas.microsoft.com/office/drawing/2014/main" id="{AECBB20E-A134-4287-88C7-7393C6EAC01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74649DD-6DFE-40E9-9C7A-8973A0B85262}"/>
              </a:ext>
            </a:extLst>
          </p:cNvPr>
          <p:cNvSpPr>
            <a:spLocks noGrp="1"/>
          </p:cNvSpPr>
          <p:nvPr>
            <p:ph type="sldNum" sz="quarter" idx="12"/>
          </p:nvPr>
        </p:nvSpPr>
        <p:spPr/>
        <p:txBody>
          <a:bodyPr/>
          <a:lstStyle/>
          <a:p>
            <a:fld id="{FF5205F0-C4E2-4FCC-B3B5-1B1459B282CE}" type="slidenum">
              <a:rPr lang="en-IN" smtClean="0"/>
              <a:t>‹#›</a:t>
            </a:fld>
            <a:endParaRPr lang="en-IN"/>
          </a:p>
        </p:txBody>
      </p:sp>
    </p:spTree>
    <p:extLst>
      <p:ext uri="{BB962C8B-B14F-4D97-AF65-F5344CB8AC3E}">
        <p14:creationId xmlns:p14="http://schemas.microsoft.com/office/powerpoint/2010/main" val="390802842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22205-F0A5-4D47-8B22-9A53A18AE2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7414CA1-05EA-41C6-90DD-5B788BECDE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C224F99-8CF5-4311-9A9B-A5DFEEAF34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7B6CFF-80DC-452E-BAE3-4E0DC86E8C4D}"/>
              </a:ext>
            </a:extLst>
          </p:cNvPr>
          <p:cNvSpPr>
            <a:spLocks noGrp="1"/>
          </p:cNvSpPr>
          <p:nvPr>
            <p:ph type="dt" sz="half" idx="10"/>
          </p:nvPr>
        </p:nvSpPr>
        <p:spPr/>
        <p:txBody>
          <a:bodyPr/>
          <a:lstStyle/>
          <a:p>
            <a:fld id="{174C15AA-7286-4050-A732-0B90BA433622}" type="datetimeFigureOut">
              <a:rPr lang="en-IN" smtClean="0"/>
              <a:t>22-01-2020</a:t>
            </a:fld>
            <a:endParaRPr lang="en-IN"/>
          </a:p>
        </p:txBody>
      </p:sp>
      <p:sp>
        <p:nvSpPr>
          <p:cNvPr id="6" name="Footer Placeholder 5">
            <a:extLst>
              <a:ext uri="{FF2B5EF4-FFF2-40B4-BE49-F238E27FC236}">
                <a16:creationId xmlns:a16="http://schemas.microsoft.com/office/drawing/2014/main" id="{05709379-9713-4CC1-9021-9B52082BB67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43C2B5-B906-45B2-9385-33DA24C3DE3A}"/>
              </a:ext>
            </a:extLst>
          </p:cNvPr>
          <p:cNvSpPr>
            <a:spLocks noGrp="1"/>
          </p:cNvSpPr>
          <p:nvPr>
            <p:ph type="sldNum" sz="quarter" idx="12"/>
          </p:nvPr>
        </p:nvSpPr>
        <p:spPr/>
        <p:txBody>
          <a:bodyPr/>
          <a:lstStyle/>
          <a:p>
            <a:fld id="{FF5205F0-C4E2-4FCC-B3B5-1B1459B282CE}" type="slidenum">
              <a:rPr lang="en-IN" smtClean="0"/>
              <a:t>‹#›</a:t>
            </a:fld>
            <a:endParaRPr lang="en-IN"/>
          </a:p>
        </p:txBody>
      </p:sp>
    </p:spTree>
    <p:extLst>
      <p:ext uri="{BB962C8B-B14F-4D97-AF65-F5344CB8AC3E}">
        <p14:creationId xmlns:p14="http://schemas.microsoft.com/office/powerpoint/2010/main" val="12601014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C3B514-38C0-4D3D-A426-9B73B59855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7A87250-364D-495A-BE91-E88B48A5DD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4AFA59-0B5E-4002-989D-270B77C587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4C15AA-7286-4050-A732-0B90BA433622}" type="datetimeFigureOut">
              <a:rPr lang="en-IN" smtClean="0"/>
              <a:t>22-01-2020</a:t>
            </a:fld>
            <a:endParaRPr lang="en-IN"/>
          </a:p>
        </p:txBody>
      </p:sp>
      <p:sp>
        <p:nvSpPr>
          <p:cNvPr id="5" name="Footer Placeholder 4">
            <a:extLst>
              <a:ext uri="{FF2B5EF4-FFF2-40B4-BE49-F238E27FC236}">
                <a16:creationId xmlns:a16="http://schemas.microsoft.com/office/drawing/2014/main" id="{C8493349-C043-45A3-84E6-BB91EF5D14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5CEDE9B-459F-4C13-A4EB-0F339BFB10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205F0-C4E2-4FCC-B3B5-1B1459B282CE}" type="slidenum">
              <a:rPr lang="en-IN" smtClean="0"/>
              <a:t>‹#›</a:t>
            </a:fld>
            <a:endParaRPr lang="en-IN"/>
          </a:p>
        </p:txBody>
      </p:sp>
    </p:spTree>
    <p:extLst>
      <p:ext uri="{BB962C8B-B14F-4D97-AF65-F5344CB8AC3E}">
        <p14:creationId xmlns:p14="http://schemas.microsoft.com/office/powerpoint/2010/main" val="4506345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4323806" y="0"/>
            <a:ext cx="7868194" cy="830997"/>
          </a:xfrm>
          <a:solidFill>
            <a:srgbClr val="FFC000"/>
          </a:solidFill>
        </p:spPr>
        <p:txBody>
          <a:bodyPr>
            <a:normAutofit fontScale="90000"/>
          </a:bodyPr>
          <a:lstStyle/>
          <a:p>
            <a:pPr algn="l"/>
            <a:r>
              <a:rPr lang="en-IN" b="1" dirty="0"/>
              <a:t>ETL Process and OLAP:</a:t>
            </a:r>
            <a:endParaRPr lang="en-IN"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1200329"/>
            <a:ext cx="12192000" cy="3217254"/>
          </a:xfrm>
          <a:solidFill>
            <a:schemeClr val="accent1">
              <a:lumMod val="20000"/>
              <a:lumOff val="80000"/>
            </a:schemeClr>
          </a:solidFill>
          <a:ln>
            <a:solidFill>
              <a:schemeClr val="accent1"/>
            </a:solidFill>
          </a:ln>
        </p:spPr>
        <p:txBody>
          <a:bodyPr>
            <a:normAutofit/>
          </a:bodyPr>
          <a:lstStyle/>
          <a:p>
            <a:pPr marL="342900" indent="-342900" algn="just">
              <a:buFont typeface="Wingdings" panose="05000000000000000000" pitchFamily="2" charset="2"/>
              <a:buChar char="Ø"/>
            </a:pPr>
            <a:r>
              <a:rPr lang="en-IN" dirty="0"/>
              <a:t>Major steps in ETL process </a:t>
            </a:r>
          </a:p>
          <a:p>
            <a:pPr marL="342900" indent="-342900" algn="just">
              <a:buFont typeface="Wingdings" panose="05000000000000000000" pitchFamily="2" charset="2"/>
              <a:buChar char="Ø"/>
            </a:pPr>
            <a:r>
              <a:rPr lang="en-IN" dirty="0"/>
              <a:t>Data extraction: techniques </a:t>
            </a:r>
          </a:p>
          <a:p>
            <a:pPr marL="342900" indent="-342900" algn="just">
              <a:buFont typeface="Wingdings" panose="05000000000000000000" pitchFamily="2" charset="2"/>
              <a:buChar char="Ø"/>
            </a:pPr>
            <a:r>
              <a:rPr lang="en-IN" dirty="0"/>
              <a:t>Data transformation: Basic tasks, Major transformation types, </a:t>
            </a:r>
          </a:p>
          <a:p>
            <a:pPr marL="342900" indent="-342900" algn="just">
              <a:buFont typeface="Wingdings" panose="05000000000000000000" pitchFamily="2" charset="2"/>
              <a:buChar char="Ø"/>
            </a:pPr>
            <a:r>
              <a:rPr lang="en-IN" dirty="0"/>
              <a:t>Data Loading: Applying Data, </a:t>
            </a:r>
          </a:p>
          <a:p>
            <a:pPr marL="342900" indent="-342900" algn="just">
              <a:buFont typeface="Wingdings" panose="05000000000000000000" pitchFamily="2" charset="2"/>
              <a:buChar char="Ø"/>
            </a:pPr>
            <a:r>
              <a:rPr lang="en-IN" dirty="0"/>
              <a:t>OLTP Vs OLAP, OLAP definition, </a:t>
            </a:r>
          </a:p>
          <a:p>
            <a:pPr marL="342900" indent="-342900" algn="just">
              <a:buFont typeface="Wingdings" panose="05000000000000000000" pitchFamily="2" charset="2"/>
              <a:buChar char="Ø"/>
            </a:pPr>
            <a:r>
              <a:rPr lang="en-IN" dirty="0"/>
              <a:t>Dimensional Analysis, Hypercubes, </a:t>
            </a:r>
          </a:p>
          <a:p>
            <a:pPr marL="342900" indent="-342900" algn="just">
              <a:buFont typeface="Wingdings" panose="05000000000000000000" pitchFamily="2" charset="2"/>
              <a:buChar char="Ø"/>
            </a:pPr>
            <a:r>
              <a:rPr lang="en-IN" dirty="0"/>
              <a:t>OLAP operations: Drilldown, Roll up, Slice, Dice and Rotation, OLAP models : MOLAP, ROLAP. </a:t>
            </a:r>
          </a:p>
        </p:txBody>
      </p:sp>
      <p:sp>
        <p:nvSpPr>
          <p:cNvPr id="4" name="TextBox 3">
            <a:extLst>
              <a:ext uri="{FF2B5EF4-FFF2-40B4-BE49-F238E27FC236}">
                <a16:creationId xmlns:a16="http://schemas.microsoft.com/office/drawing/2014/main" id="{BF264B17-EFF9-46B7-82AB-728E6C4A7472}"/>
              </a:ext>
            </a:extLst>
          </p:cNvPr>
          <p:cNvSpPr txBox="1"/>
          <p:nvPr/>
        </p:nvSpPr>
        <p:spPr>
          <a:xfrm>
            <a:off x="0" y="0"/>
            <a:ext cx="4323806" cy="830997"/>
          </a:xfrm>
          <a:prstGeom prst="rect">
            <a:avLst/>
          </a:prstGeom>
          <a:solidFill>
            <a:schemeClr val="accent2">
              <a:lumMod val="75000"/>
            </a:schemeClr>
          </a:solidFill>
        </p:spPr>
        <p:txBody>
          <a:bodyPr wrap="square" rtlCol="0">
            <a:spAutoFit/>
          </a:bodyPr>
          <a:lstStyle/>
          <a:p>
            <a:r>
              <a:rPr lang="en-IN" sz="4800" dirty="0"/>
              <a:t>Module II(8 hrs)</a:t>
            </a:r>
          </a:p>
        </p:txBody>
      </p:sp>
      <p:sp>
        <p:nvSpPr>
          <p:cNvPr id="5" name="TextBox 4">
            <a:extLst>
              <a:ext uri="{FF2B5EF4-FFF2-40B4-BE49-F238E27FC236}">
                <a16:creationId xmlns:a16="http://schemas.microsoft.com/office/drawing/2014/main" id="{49DE4DA9-ACEB-4A04-A81D-3C8131212AF0}"/>
              </a:ext>
            </a:extLst>
          </p:cNvPr>
          <p:cNvSpPr txBox="1"/>
          <p:nvPr/>
        </p:nvSpPr>
        <p:spPr>
          <a:xfrm>
            <a:off x="1110343" y="4947812"/>
            <a:ext cx="10659291" cy="1200329"/>
          </a:xfrm>
          <a:prstGeom prst="rect">
            <a:avLst/>
          </a:prstGeom>
          <a:noFill/>
        </p:spPr>
        <p:txBody>
          <a:bodyPr wrap="square" rtlCol="0">
            <a:spAutoFit/>
          </a:bodyPr>
          <a:lstStyle/>
          <a:p>
            <a:r>
              <a:rPr lang="en-IN" sz="2400" dirty="0"/>
              <a:t>CO2: Design data warehouse with dimensional modelling and apply OLAP operations. </a:t>
            </a:r>
          </a:p>
          <a:p>
            <a:endParaRPr lang="en-IN" sz="2400" dirty="0"/>
          </a:p>
        </p:txBody>
      </p:sp>
      <p:sp>
        <p:nvSpPr>
          <p:cNvPr id="6" name="TextBox 5">
            <a:extLst>
              <a:ext uri="{FF2B5EF4-FFF2-40B4-BE49-F238E27FC236}">
                <a16:creationId xmlns:a16="http://schemas.microsoft.com/office/drawing/2014/main" id="{320F4F88-DD93-498F-B15C-54195B944C7A}"/>
              </a:ext>
            </a:extLst>
          </p:cNvPr>
          <p:cNvSpPr txBox="1"/>
          <p:nvPr/>
        </p:nvSpPr>
        <p:spPr>
          <a:xfrm>
            <a:off x="0" y="830997"/>
            <a:ext cx="12192000" cy="369332"/>
          </a:xfrm>
          <a:prstGeom prst="rect">
            <a:avLst/>
          </a:prstGeom>
          <a:solidFill>
            <a:schemeClr val="accent5">
              <a:lumMod val="75000"/>
            </a:schemeClr>
          </a:solidFill>
        </p:spPr>
        <p:txBody>
          <a:bodyPr wrap="square" rtlCol="0">
            <a:spAutoFit/>
          </a:bodyPr>
          <a:lstStyle/>
          <a:p>
            <a:endParaRPr lang="en-IN" dirty="0"/>
          </a:p>
        </p:txBody>
      </p:sp>
    </p:spTree>
    <p:extLst>
      <p:ext uri="{BB962C8B-B14F-4D97-AF65-F5344CB8AC3E}">
        <p14:creationId xmlns:p14="http://schemas.microsoft.com/office/powerpoint/2010/main" val="148567185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482231"/>
          </a:xfrm>
          <a:solidFill>
            <a:schemeClr val="accent1">
              <a:lumMod val="20000"/>
              <a:lumOff val="80000"/>
            </a:schemeClr>
          </a:solidFill>
          <a:ln>
            <a:solidFill>
              <a:schemeClr val="accent1"/>
            </a:solidFill>
          </a:ln>
        </p:spPr>
        <p:txBody>
          <a:bodyPr>
            <a:normAutofit/>
          </a:bodyPr>
          <a:lstStyle/>
          <a:p>
            <a:r>
              <a:rPr lang="en-IN" dirty="0"/>
              <a:t>Data Extraction Techniques:</a:t>
            </a:r>
          </a:p>
          <a:p>
            <a:pPr algn="just"/>
            <a:r>
              <a:rPr lang="en-US" dirty="0"/>
              <a:t>Immediate Data Extraction.: Data Capture is immediate or real-time</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pic>
        <p:nvPicPr>
          <p:cNvPr id="6" name="Picture 5">
            <a:extLst>
              <a:ext uri="{FF2B5EF4-FFF2-40B4-BE49-F238E27FC236}">
                <a16:creationId xmlns:a16="http://schemas.microsoft.com/office/drawing/2014/main" id="{51A07144-CE3A-4E1E-822A-AE1D499B0F72}"/>
              </a:ext>
            </a:extLst>
          </p:cNvPr>
          <p:cNvPicPr>
            <a:picLocks noChangeAspect="1"/>
          </p:cNvPicPr>
          <p:nvPr/>
        </p:nvPicPr>
        <p:blipFill rotWithShape="1">
          <a:blip r:embed="rId2"/>
          <a:srcRect l="18080" t="21415" r="30813" b="12363"/>
          <a:stretch/>
        </p:blipFill>
        <p:spPr>
          <a:xfrm>
            <a:off x="1972491" y="1469571"/>
            <a:ext cx="8739052" cy="5388429"/>
          </a:xfrm>
          <a:prstGeom prst="rect">
            <a:avLst/>
          </a:prstGeom>
        </p:spPr>
      </p:pic>
    </p:spTree>
    <p:extLst>
      <p:ext uri="{BB962C8B-B14F-4D97-AF65-F5344CB8AC3E}">
        <p14:creationId xmlns:p14="http://schemas.microsoft.com/office/powerpoint/2010/main" val="259823979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3069771"/>
          </a:xfrm>
          <a:solidFill>
            <a:schemeClr val="accent1">
              <a:lumMod val="20000"/>
              <a:lumOff val="80000"/>
            </a:schemeClr>
          </a:solidFill>
          <a:ln>
            <a:solidFill>
              <a:schemeClr val="accent1"/>
            </a:solidFill>
          </a:ln>
        </p:spPr>
        <p:txBody>
          <a:bodyPr>
            <a:normAutofit/>
          </a:bodyPr>
          <a:lstStyle/>
          <a:p>
            <a:r>
              <a:rPr lang="en-IN" dirty="0"/>
              <a:t>Data Extraction Techniques:</a:t>
            </a:r>
          </a:p>
          <a:p>
            <a:pPr algn="just"/>
            <a:r>
              <a:rPr lang="en-US" dirty="0"/>
              <a:t>Immediate Data Extraction.</a:t>
            </a:r>
          </a:p>
          <a:p>
            <a:pPr algn="just"/>
            <a:r>
              <a:rPr lang="en-US" u="sng" dirty="0">
                <a:solidFill>
                  <a:srgbClr val="0070C0"/>
                </a:solidFill>
              </a:rPr>
              <a:t>Capture through Transaction Logs</a:t>
            </a:r>
            <a:r>
              <a:rPr lang="en-US" dirty="0">
                <a:solidFill>
                  <a:schemeClr val="accent1">
                    <a:lumMod val="75000"/>
                  </a:schemeClr>
                </a:solidFill>
              </a:rPr>
              <a:t>:</a:t>
            </a:r>
            <a:r>
              <a:rPr lang="en-US" dirty="0"/>
              <a:t> This option uses the transaction logs of the DBMSs maintained for recovery from possible failures. As each transaction adds, updates, or deletes a row from a database table, the DBMS immediately writes entries on the log file. This data extraction technique reads the transaction log and selects all the committed transactions. There is no extra overhead in the operational systems because logging is already part of the transaction processing.</a:t>
            </a:r>
          </a:p>
          <a:p>
            <a:pPr algn="just"/>
            <a:endParaRPr lang="en-US" dirty="0"/>
          </a:p>
          <a:p>
            <a:pPr algn="just"/>
            <a:endParaRPr lang="en-US"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pic>
        <p:nvPicPr>
          <p:cNvPr id="6" name="Picture 5">
            <a:extLst>
              <a:ext uri="{FF2B5EF4-FFF2-40B4-BE49-F238E27FC236}">
                <a16:creationId xmlns:a16="http://schemas.microsoft.com/office/drawing/2014/main" id="{51A07144-CE3A-4E1E-822A-AE1D499B0F72}"/>
              </a:ext>
            </a:extLst>
          </p:cNvPr>
          <p:cNvPicPr>
            <a:picLocks noChangeAspect="1"/>
          </p:cNvPicPr>
          <p:nvPr/>
        </p:nvPicPr>
        <p:blipFill rotWithShape="1">
          <a:blip r:embed="rId2"/>
          <a:srcRect l="18080" t="21415" r="30813" b="12363"/>
          <a:stretch/>
        </p:blipFill>
        <p:spPr>
          <a:xfrm>
            <a:off x="8060811" y="3837214"/>
            <a:ext cx="4131189" cy="2547258"/>
          </a:xfrm>
          <a:prstGeom prst="rect">
            <a:avLst/>
          </a:prstGeom>
        </p:spPr>
      </p:pic>
      <p:sp>
        <p:nvSpPr>
          <p:cNvPr id="7" name="Rectangle 6">
            <a:extLst>
              <a:ext uri="{FF2B5EF4-FFF2-40B4-BE49-F238E27FC236}">
                <a16:creationId xmlns:a16="http://schemas.microsoft.com/office/drawing/2014/main" id="{5ED6B519-1815-4011-983E-ACEB79C59080}"/>
              </a:ext>
            </a:extLst>
          </p:cNvPr>
          <p:cNvSpPr/>
          <p:nvPr/>
        </p:nvSpPr>
        <p:spPr>
          <a:xfrm>
            <a:off x="-9798" y="3654546"/>
            <a:ext cx="8680269" cy="2677656"/>
          </a:xfrm>
          <a:prstGeom prst="rect">
            <a:avLst/>
          </a:prstGeom>
        </p:spPr>
        <p:txBody>
          <a:bodyPr wrap="square">
            <a:spAutoFit/>
          </a:bodyPr>
          <a:lstStyle/>
          <a:p>
            <a:r>
              <a:rPr lang="en-IN" sz="2400" dirty="0"/>
              <a:t>You have to make sure that all transactions are extracted before the log file gets refreshed. As log files on disk storage get filled up, the contents are backed up on other media and the disk log files are reused. </a:t>
            </a:r>
            <a:r>
              <a:rPr lang="en-IN" sz="2400" dirty="0">
                <a:solidFill>
                  <a:srgbClr val="C00000"/>
                </a:solidFill>
              </a:rPr>
              <a:t>Ensure that all log transactions are extracted for data warehouse updates.</a:t>
            </a:r>
          </a:p>
          <a:p>
            <a:r>
              <a:rPr lang="en-US" sz="2400" dirty="0">
                <a:solidFill>
                  <a:srgbClr val="C00000"/>
                </a:solidFill>
              </a:rPr>
              <a:t>If some of your source system data is on indexed and other flat files (non database), this option will not work for these cases.</a:t>
            </a:r>
            <a:endParaRPr lang="en-IN" sz="2400" dirty="0">
              <a:solidFill>
                <a:srgbClr val="C00000"/>
              </a:solidFill>
            </a:endParaRPr>
          </a:p>
        </p:txBody>
      </p:sp>
    </p:spTree>
    <p:extLst>
      <p:ext uri="{BB962C8B-B14F-4D97-AF65-F5344CB8AC3E}">
        <p14:creationId xmlns:p14="http://schemas.microsoft.com/office/powerpoint/2010/main" val="246124237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2547259"/>
          </a:xfrm>
          <a:solidFill>
            <a:schemeClr val="accent1">
              <a:lumMod val="20000"/>
              <a:lumOff val="80000"/>
            </a:schemeClr>
          </a:solidFill>
          <a:ln>
            <a:solidFill>
              <a:schemeClr val="accent1"/>
            </a:solidFill>
          </a:ln>
        </p:spPr>
        <p:txBody>
          <a:bodyPr>
            <a:normAutofit lnSpcReduction="10000"/>
          </a:bodyPr>
          <a:lstStyle/>
          <a:p>
            <a:r>
              <a:rPr lang="en-IN" dirty="0"/>
              <a:t>Data Extraction Techniques:</a:t>
            </a:r>
          </a:p>
          <a:p>
            <a:pPr algn="just"/>
            <a:r>
              <a:rPr lang="en-US" dirty="0"/>
              <a:t>Immediate Data Extraction.</a:t>
            </a:r>
          </a:p>
          <a:p>
            <a:pPr algn="just"/>
            <a:r>
              <a:rPr lang="en-US" u="sng" dirty="0">
                <a:solidFill>
                  <a:srgbClr val="0070C0"/>
                </a:solidFill>
              </a:rPr>
              <a:t>Capture through Database Triggers: </a:t>
            </a:r>
            <a:r>
              <a:rPr lang="en-US" dirty="0"/>
              <a:t>This is applicable to your source systems that are database applications. Triggers are special stored procedures (programs) that are stored on the database and fired when certain predefined events occur. You can create trigger programs for all events for which you need data to be captured. The output of the trigger programs is written to a separate file that will be used to extract data for the data warehouse.</a:t>
            </a:r>
          </a:p>
          <a:p>
            <a:pPr algn="just"/>
            <a:endParaRPr lang="en-US"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pic>
        <p:nvPicPr>
          <p:cNvPr id="6" name="Picture 5">
            <a:extLst>
              <a:ext uri="{FF2B5EF4-FFF2-40B4-BE49-F238E27FC236}">
                <a16:creationId xmlns:a16="http://schemas.microsoft.com/office/drawing/2014/main" id="{51A07144-CE3A-4E1E-822A-AE1D499B0F72}"/>
              </a:ext>
            </a:extLst>
          </p:cNvPr>
          <p:cNvPicPr>
            <a:picLocks noChangeAspect="1"/>
          </p:cNvPicPr>
          <p:nvPr/>
        </p:nvPicPr>
        <p:blipFill rotWithShape="1">
          <a:blip r:embed="rId2"/>
          <a:srcRect l="18080" t="21415" r="30813" b="12363"/>
          <a:stretch/>
        </p:blipFill>
        <p:spPr>
          <a:xfrm>
            <a:off x="8060811" y="3837214"/>
            <a:ext cx="4131189" cy="2547258"/>
          </a:xfrm>
          <a:prstGeom prst="rect">
            <a:avLst/>
          </a:prstGeom>
        </p:spPr>
      </p:pic>
      <p:sp>
        <p:nvSpPr>
          <p:cNvPr id="8" name="Rectangle 7">
            <a:extLst>
              <a:ext uri="{FF2B5EF4-FFF2-40B4-BE49-F238E27FC236}">
                <a16:creationId xmlns:a16="http://schemas.microsoft.com/office/drawing/2014/main" id="{D25FEDE4-0AA2-4BAF-AB8B-1ABB8A388512}"/>
              </a:ext>
            </a:extLst>
          </p:cNvPr>
          <p:cNvSpPr/>
          <p:nvPr/>
        </p:nvSpPr>
        <p:spPr>
          <a:xfrm>
            <a:off x="-1" y="3132034"/>
            <a:ext cx="9078687" cy="3539430"/>
          </a:xfrm>
          <a:prstGeom prst="rect">
            <a:avLst/>
          </a:prstGeom>
        </p:spPr>
        <p:txBody>
          <a:bodyPr wrap="square">
            <a:spAutoFit/>
          </a:bodyPr>
          <a:lstStyle/>
          <a:p>
            <a:r>
              <a:rPr lang="en-IN" sz="2800" dirty="0"/>
              <a:t>Data capture through database triggers occurs right at the source and is therefore quite reliable. You can capture both before and after images. However, building and maintaining trigger programs puts an </a:t>
            </a:r>
            <a:r>
              <a:rPr lang="en-IN" sz="2800" dirty="0">
                <a:solidFill>
                  <a:srgbClr val="C00000"/>
                </a:solidFill>
              </a:rPr>
              <a:t>additional burden on the development effort</a:t>
            </a:r>
            <a:r>
              <a:rPr lang="en-IN" sz="2800" dirty="0"/>
              <a:t>. Also, execution of trigger procedures during transaction processing of the source systems puts additional </a:t>
            </a:r>
            <a:r>
              <a:rPr lang="en-IN" sz="2800" dirty="0">
                <a:solidFill>
                  <a:srgbClr val="C00000"/>
                </a:solidFill>
              </a:rPr>
              <a:t>overhead on the source systems</a:t>
            </a:r>
            <a:r>
              <a:rPr lang="en-IN" sz="2800" dirty="0"/>
              <a:t>. Further, this option is applicable only for source data in databases. </a:t>
            </a:r>
          </a:p>
        </p:txBody>
      </p:sp>
    </p:spTree>
    <p:extLst>
      <p:ext uri="{BB962C8B-B14F-4D97-AF65-F5344CB8AC3E}">
        <p14:creationId xmlns:p14="http://schemas.microsoft.com/office/powerpoint/2010/main" val="253885840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2844225"/>
          </a:xfrm>
          <a:solidFill>
            <a:schemeClr val="accent1">
              <a:lumMod val="20000"/>
              <a:lumOff val="80000"/>
            </a:schemeClr>
          </a:solidFill>
          <a:ln>
            <a:solidFill>
              <a:schemeClr val="accent1"/>
            </a:solidFill>
          </a:ln>
        </p:spPr>
        <p:txBody>
          <a:bodyPr>
            <a:normAutofit lnSpcReduction="10000"/>
          </a:bodyPr>
          <a:lstStyle/>
          <a:p>
            <a:r>
              <a:rPr lang="en-IN" dirty="0"/>
              <a:t>Data Extraction Techniques:</a:t>
            </a:r>
          </a:p>
          <a:p>
            <a:pPr algn="just"/>
            <a:r>
              <a:rPr lang="en-US" dirty="0"/>
              <a:t>Immediate Data Extraction.</a:t>
            </a:r>
          </a:p>
          <a:p>
            <a:pPr algn="just"/>
            <a:r>
              <a:rPr lang="en-US" u="sng" dirty="0">
                <a:solidFill>
                  <a:srgbClr val="0070C0"/>
                </a:solidFill>
              </a:rPr>
              <a:t>Capture in Source Applications: </a:t>
            </a:r>
            <a:r>
              <a:rPr lang="en-US" dirty="0"/>
              <a:t>This technique is also referred to as application-assisted data capture. Source application is made to assist in the data capture for the data warehouse. You have to modify the relevant application programs that write to the source files and databases. You revise the programs to write all adds, updates, and deletes to the source files and database tables. Then other extract programs can use the separate file containing the changes to the source data</a:t>
            </a:r>
          </a:p>
          <a:p>
            <a:pPr algn="just"/>
            <a:endParaRPr lang="en-US"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pic>
        <p:nvPicPr>
          <p:cNvPr id="6" name="Picture 5">
            <a:extLst>
              <a:ext uri="{FF2B5EF4-FFF2-40B4-BE49-F238E27FC236}">
                <a16:creationId xmlns:a16="http://schemas.microsoft.com/office/drawing/2014/main" id="{51A07144-CE3A-4E1E-822A-AE1D499B0F72}"/>
              </a:ext>
            </a:extLst>
          </p:cNvPr>
          <p:cNvPicPr>
            <a:picLocks noChangeAspect="1"/>
          </p:cNvPicPr>
          <p:nvPr/>
        </p:nvPicPr>
        <p:blipFill rotWithShape="1">
          <a:blip r:embed="rId2"/>
          <a:srcRect l="18080" t="21415" r="30813" b="12363"/>
          <a:stretch/>
        </p:blipFill>
        <p:spPr>
          <a:xfrm>
            <a:off x="8060811" y="3837214"/>
            <a:ext cx="4131189" cy="2547258"/>
          </a:xfrm>
          <a:prstGeom prst="rect">
            <a:avLst/>
          </a:prstGeom>
        </p:spPr>
      </p:pic>
      <p:sp>
        <p:nvSpPr>
          <p:cNvPr id="10" name="Rectangle 9">
            <a:extLst>
              <a:ext uri="{FF2B5EF4-FFF2-40B4-BE49-F238E27FC236}">
                <a16:creationId xmlns:a16="http://schemas.microsoft.com/office/drawing/2014/main" id="{F1E4E65D-1DFF-444B-B156-33A34C3A969F}"/>
              </a:ext>
            </a:extLst>
          </p:cNvPr>
          <p:cNvSpPr/>
          <p:nvPr/>
        </p:nvSpPr>
        <p:spPr>
          <a:xfrm>
            <a:off x="-1" y="3429000"/>
            <a:ext cx="8060811" cy="3046988"/>
          </a:xfrm>
          <a:prstGeom prst="rect">
            <a:avLst/>
          </a:prstGeom>
        </p:spPr>
        <p:txBody>
          <a:bodyPr wrap="square">
            <a:spAutoFit/>
          </a:bodyPr>
          <a:lstStyle/>
          <a:p>
            <a:pPr algn="just"/>
            <a:r>
              <a:rPr lang="en-IN" sz="2400" dirty="0"/>
              <a:t>This technique may be used for all types of source data irrespective of whether it is in databases, indexed files, or other flat files. But you have to revise the programs in the source operational systems and keep them maintained. This could be a formidable task if the number of source system programs is large. Also, this </a:t>
            </a:r>
            <a:r>
              <a:rPr lang="en-IN" sz="2400" dirty="0">
                <a:solidFill>
                  <a:srgbClr val="C00000"/>
                </a:solidFill>
              </a:rPr>
              <a:t>technique may degrade the performance of the source applications because of the additional processing needed to capture the changes on separate files. </a:t>
            </a:r>
          </a:p>
        </p:txBody>
      </p:sp>
    </p:spTree>
    <p:extLst>
      <p:ext uri="{BB962C8B-B14F-4D97-AF65-F5344CB8AC3E}">
        <p14:creationId xmlns:p14="http://schemas.microsoft.com/office/powerpoint/2010/main" val="347656609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r>
              <a:rPr lang="en-IN" dirty="0"/>
              <a:t>Data Extraction Technique:</a:t>
            </a:r>
          </a:p>
          <a:p>
            <a:pPr algn="l"/>
            <a:r>
              <a:rPr lang="en-US" dirty="0"/>
              <a:t>Deferred Data Extraction: </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pic>
        <p:nvPicPr>
          <p:cNvPr id="7" name="Picture 6">
            <a:extLst>
              <a:ext uri="{FF2B5EF4-FFF2-40B4-BE49-F238E27FC236}">
                <a16:creationId xmlns:a16="http://schemas.microsoft.com/office/drawing/2014/main" id="{C96737A5-4087-46A0-BE9F-E0B4D353D304}"/>
              </a:ext>
            </a:extLst>
          </p:cNvPr>
          <p:cNvPicPr>
            <a:picLocks noChangeAspect="1"/>
          </p:cNvPicPr>
          <p:nvPr/>
        </p:nvPicPr>
        <p:blipFill rotWithShape="1">
          <a:blip r:embed="rId2"/>
          <a:srcRect l="20223" t="19283" r="32366" b="19747"/>
          <a:stretch/>
        </p:blipFill>
        <p:spPr>
          <a:xfrm>
            <a:off x="1240971" y="1485900"/>
            <a:ext cx="9976758" cy="5143499"/>
          </a:xfrm>
          <a:prstGeom prst="rect">
            <a:avLst/>
          </a:prstGeom>
        </p:spPr>
      </p:pic>
    </p:spTree>
    <p:extLst>
      <p:ext uri="{BB962C8B-B14F-4D97-AF65-F5344CB8AC3E}">
        <p14:creationId xmlns:p14="http://schemas.microsoft.com/office/powerpoint/2010/main" val="276344514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3121811"/>
          </a:xfrm>
          <a:solidFill>
            <a:schemeClr val="accent1">
              <a:lumMod val="20000"/>
              <a:lumOff val="80000"/>
            </a:schemeClr>
          </a:solidFill>
          <a:ln>
            <a:solidFill>
              <a:schemeClr val="accent1"/>
            </a:solidFill>
          </a:ln>
        </p:spPr>
        <p:txBody>
          <a:bodyPr>
            <a:normAutofit/>
          </a:bodyPr>
          <a:lstStyle/>
          <a:p>
            <a:r>
              <a:rPr lang="en-IN" dirty="0"/>
              <a:t>Data Extraction Technique:</a:t>
            </a:r>
          </a:p>
          <a:p>
            <a:pPr algn="l"/>
            <a:r>
              <a:rPr lang="en-US" dirty="0"/>
              <a:t>Deferred Data Extraction:</a:t>
            </a:r>
          </a:p>
          <a:p>
            <a:pPr algn="l"/>
            <a:r>
              <a:rPr lang="en-US" u="sng" dirty="0">
                <a:solidFill>
                  <a:schemeClr val="accent1">
                    <a:lumMod val="75000"/>
                  </a:schemeClr>
                </a:solidFill>
              </a:rPr>
              <a:t>Capture Based on Date and Time Stamp: </a:t>
            </a:r>
            <a:r>
              <a:rPr lang="en-US" dirty="0"/>
              <a:t>Every time a source record is created or updated it may be marked with a stamp showing the date and time. The time stamp provides the basis for selecting records for data extraction. Here the data capture occurs at a later time, not while each source record is created or updated. If you run your data extraction program at midnight every day, each day you will extract only those with the date and time stamp later than midnight of the previous day. </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
        <p:nvSpPr>
          <p:cNvPr id="6" name="Rectangle 5">
            <a:extLst>
              <a:ext uri="{FF2B5EF4-FFF2-40B4-BE49-F238E27FC236}">
                <a16:creationId xmlns:a16="http://schemas.microsoft.com/office/drawing/2014/main" id="{6AF54401-7465-4F2E-AE18-A4C70355D922}"/>
              </a:ext>
            </a:extLst>
          </p:cNvPr>
          <p:cNvSpPr/>
          <p:nvPr/>
        </p:nvSpPr>
        <p:spPr>
          <a:xfrm>
            <a:off x="0" y="3817035"/>
            <a:ext cx="8792308" cy="2677656"/>
          </a:xfrm>
          <a:prstGeom prst="rect">
            <a:avLst/>
          </a:prstGeom>
        </p:spPr>
        <p:txBody>
          <a:bodyPr wrap="square">
            <a:spAutoFit/>
          </a:bodyPr>
          <a:lstStyle/>
          <a:p>
            <a:r>
              <a:rPr lang="en-US" sz="2400" dirty="0"/>
              <a:t>This technique works well if the number of revised records is small.</a:t>
            </a:r>
          </a:p>
          <a:p>
            <a:r>
              <a:rPr lang="en-US" sz="2400" dirty="0"/>
              <a:t>Deletion of source records presents a special problem. If a source record gets deleted in between two extract runs, the </a:t>
            </a:r>
            <a:r>
              <a:rPr lang="en-US" sz="2400" dirty="0">
                <a:solidFill>
                  <a:srgbClr val="C00000"/>
                </a:solidFill>
              </a:rPr>
              <a:t>information about the delete is not detected</a:t>
            </a:r>
            <a:r>
              <a:rPr lang="en-US" sz="2400" dirty="0"/>
              <a:t>. You can get around this by marking the source record for delete first, do the extraction run, and then go ahead and physically delete the record. This means you have to add more logic to the source applications. </a:t>
            </a:r>
            <a:endParaRPr lang="en-IN" sz="2400" dirty="0"/>
          </a:p>
        </p:txBody>
      </p:sp>
      <p:pic>
        <p:nvPicPr>
          <p:cNvPr id="8" name="Picture 7">
            <a:extLst>
              <a:ext uri="{FF2B5EF4-FFF2-40B4-BE49-F238E27FC236}">
                <a16:creationId xmlns:a16="http://schemas.microsoft.com/office/drawing/2014/main" id="{652D3BA7-8807-49EE-BFA7-627A0EEA9926}"/>
              </a:ext>
            </a:extLst>
          </p:cNvPr>
          <p:cNvPicPr>
            <a:picLocks noChangeAspect="1"/>
          </p:cNvPicPr>
          <p:nvPr/>
        </p:nvPicPr>
        <p:blipFill rotWithShape="1">
          <a:blip r:embed="rId2"/>
          <a:srcRect l="23699" t="20132" r="36496" b="20898"/>
          <a:stretch/>
        </p:blipFill>
        <p:spPr>
          <a:xfrm>
            <a:off x="8621802" y="3946696"/>
            <a:ext cx="3318151" cy="2326529"/>
          </a:xfrm>
          <a:prstGeom prst="rect">
            <a:avLst/>
          </a:prstGeom>
        </p:spPr>
      </p:pic>
    </p:spTree>
    <p:extLst>
      <p:ext uri="{BB962C8B-B14F-4D97-AF65-F5344CB8AC3E}">
        <p14:creationId xmlns:p14="http://schemas.microsoft.com/office/powerpoint/2010/main" val="358049207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2326529"/>
          </a:xfrm>
          <a:solidFill>
            <a:schemeClr val="accent1">
              <a:lumMod val="20000"/>
              <a:lumOff val="80000"/>
            </a:schemeClr>
          </a:solidFill>
          <a:ln>
            <a:solidFill>
              <a:schemeClr val="accent1"/>
            </a:solidFill>
          </a:ln>
        </p:spPr>
        <p:txBody>
          <a:bodyPr>
            <a:normAutofit/>
          </a:bodyPr>
          <a:lstStyle/>
          <a:p>
            <a:r>
              <a:rPr lang="en-IN" dirty="0"/>
              <a:t>Data Extraction Technique:</a:t>
            </a:r>
          </a:p>
          <a:p>
            <a:pPr algn="l"/>
            <a:r>
              <a:rPr lang="en-US" dirty="0"/>
              <a:t>Deferred Data Extraction:</a:t>
            </a:r>
          </a:p>
          <a:p>
            <a:pPr algn="l"/>
            <a:r>
              <a:rPr lang="en-US" u="sng" dirty="0">
                <a:solidFill>
                  <a:schemeClr val="accent1">
                    <a:lumMod val="75000"/>
                  </a:schemeClr>
                </a:solidFill>
              </a:rPr>
              <a:t>Capture by Comparing Files:</a:t>
            </a:r>
            <a:r>
              <a:rPr lang="en-US" u="sng" dirty="0"/>
              <a:t> </a:t>
            </a:r>
            <a:r>
              <a:rPr lang="en-US" dirty="0"/>
              <a:t>If none of the above techniques are feasible for specific source files in your environment, then consider this technique as the last resort. This technique is also called the snapshot differential technique because it compares two snapshots of the source data. Let us see how this technique works. </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pic>
        <p:nvPicPr>
          <p:cNvPr id="8" name="Picture 7">
            <a:extLst>
              <a:ext uri="{FF2B5EF4-FFF2-40B4-BE49-F238E27FC236}">
                <a16:creationId xmlns:a16="http://schemas.microsoft.com/office/drawing/2014/main" id="{652D3BA7-8807-49EE-BFA7-627A0EEA9926}"/>
              </a:ext>
            </a:extLst>
          </p:cNvPr>
          <p:cNvPicPr>
            <a:picLocks noChangeAspect="1"/>
          </p:cNvPicPr>
          <p:nvPr/>
        </p:nvPicPr>
        <p:blipFill rotWithShape="1">
          <a:blip r:embed="rId2"/>
          <a:srcRect l="23699" t="20132" r="36496" b="20898"/>
          <a:stretch/>
        </p:blipFill>
        <p:spPr>
          <a:xfrm>
            <a:off x="8680334" y="3503821"/>
            <a:ext cx="3318151" cy="2326529"/>
          </a:xfrm>
          <a:prstGeom prst="rect">
            <a:avLst/>
          </a:prstGeom>
        </p:spPr>
      </p:pic>
      <p:sp>
        <p:nvSpPr>
          <p:cNvPr id="7" name="Rectangle 6">
            <a:extLst>
              <a:ext uri="{FF2B5EF4-FFF2-40B4-BE49-F238E27FC236}">
                <a16:creationId xmlns:a16="http://schemas.microsoft.com/office/drawing/2014/main" id="{11DF4034-983E-4B40-BDEF-503225EAD44F}"/>
              </a:ext>
            </a:extLst>
          </p:cNvPr>
          <p:cNvSpPr/>
          <p:nvPr/>
        </p:nvSpPr>
        <p:spPr>
          <a:xfrm>
            <a:off x="-2" y="2911304"/>
            <a:ext cx="8486822" cy="3785652"/>
          </a:xfrm>
          <a:prstGeom prst="rect">
            <a:avLst/>
          </a:prstGeom>
        </p:spPr>
        <p:txBody>
          <a:bodyPr wrap="square">
            <a:spAutoFit/>
          </a:bodyPr>
          <a:lstStyle/>
          <a:p>
            <a:r>
              <a:rPr lang="en-IN" sz="2400" dirty="0"/>
              <a:t>While performing today’s data extraction for changes to product data, you do a full file comparison between today’s copy of the product data and yesterday’s copy. You also compare the record keys to find the inserts and deletes. Then you capture any changes between the two copies. This technique necessitates the keeping of prior copies of all the relevant source data. Though simple and straightforward, comparison of full rows in a large file can be very inefficient. However, this may be the only feasible option for some legacy data sources that do not have transaction logs or time stamps on source records.</a:t>
            </a:r>
          </a:p>
        </p:txBody>
      </p:sp>
    </p:spTree>
    <p:extLst>
      <p:ext uri="{BB962C8B-B14F-4D97-AF65-F5344CB8AC3E}">
        <p14:creationId xmlns:p14="http://schemas.microsoft.com/office/powerpoint/2010/main" val="219292478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4"/>
            <a:ext cx="12192000" cy="6273225"/>
          </a:xfrm>
          <a:solidFill>
            <a:schemeClr val="accent1">
              <a:lumMod val="20000"/>
              <a:lumOff val="80000"/>
            </a:schemeClr>
          </a:solidFill>
          <a:ln>
            <a:solidFill>
              <a:schemeClr val="accent1"/>
            </a:solidFill>
          </a:ln>
        </p:spPr>
        <p:txBody>
          <a:bodyPr>
            <a:normAutofit/>
          </a:bodyPr>
          <a:lstStyle/>
          <a:p>
            <a:r>
              <a:rPr lang="en-US" dirty="0"/>
              <a:t>Data Transformation:</a:t>
            </a:r>
          </a:p>
          <a:p>
            <a:pPr marL="342900" indent="-342900">
              <a:buFont typeface="Arial" panose="020B0604020202020204" pitchFamily="34" charset="0"/>
              <a:buChar char="•"/>
            </a:pPr>
            <a:r>
              <a:rPr lang="en-US" dirty="0"/>
              <a:t>Now the extracted data is raw data and it cannot be applied to the data warehouse. First, all the extracted data must be made usable in the data warehouse.</a:t>
            </a:r>
          </a:p>
          <a:p>
            <a:pPr marL="342900" indent="-342900">
              <a:buFont typeface="Arial" panose="020B0604020202020204" pitchFamily="34" charset="0"/>
              <a:buChar char="•"/>
            </a:pPr>
            <a:r>
              <a:rPr lang="en-US" dirty="0"/>
              <a:t>To enrich and improve the quality of the data before it could be usable in the data warehouse.</a:t>
            </a:r>
          </a:p>
          <a:p>
            <a:pPr algn="l"/>
            <a:r>
              <a:rPr lang="en-US" b="1" dirty="0"/>
              <a:t>Data Transformation: Basic Tasks </a:t>
            </a:r>
          </a:p>
          <a:p>
            <a:pPr marL="457200" indent="-457200" algn="l">
              <a:buFont typeface="+mj-lt"/>
              <a:buAutoNum type="arabicPeriod"/>
            </a:pPr>
            <a:r>
              <a:rPr lang="en-US" dirty="0">
                <a:solidFill>
                  <a:srgbClr val="C00000"/>
                </a:solidFill>
              </a:rPr>
              <a:t>Selection</a:t>
            </a:r>
            <a:r>
              <a:rPr lang="en-US" dirty="0"/>
              <a:t>. This takes place at the beginning of the whole process of data transformation. You select either whole records or parts of several records from the source systems. It is prudent to extract the whole record and then do the selection as part of the transformation function.</a:t>
            </a:r>
          </a:p>
          <a:p>
            <a:pPr marL="457200" indent="-457200" algn="l">
              <a:buFont typeface="+mj-lt"/>
              <a:buAutoNum type="arabicPeriod"/>
            </a:pPr>
            <a:endParaRPr lang="en-US" dirty="0"/>
          </a:p>
          <a:p>
            <a:pPr marL="457200" indent="-457200" algn="l">
              <a:buFont typeface="+mj-lt"/>
              <a:buAutoNum type="arabicPeriod"/>
            </a:pPr>
            <a:r>
              <a:rPr lang="en-US" dirty="0">
                <a:solidFill>
                  <a:srgbClr val="C00000"/>
                </a:solidFill>
              </a:rPr>
              <a:t>Splitting/joining</a:t>
            </a:r>
            <a:r>
              <a:rPr lang="en-US" dirty="0"/>
              <a:t>. This task includes the types of data manipulation you need to perform on the selected parts of source records. Sometimes (uncommonly), you will be splitting the selected parts even further during data transformation. Joining of parts selected from many source systems is more widespread in the data warehouse environment. </a:t>
            </a:r>
          </a:p>
          <a:p>
            <a:pPr algn="l"/>
            <a:endParaRPr lang="en-US" b="1" dirty="0"/>
          </a:p>
          <a:p>
            <a:pPr algn="l"/>
            <a:endParaRPr lang="en-US"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48020173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4"/>
            <a:ext cx="12192000" cy="6273225"/>
          </a:xfrm>
          <a:solidFill>
            <a:schemeClr val="accent1">
              <a:lumMod val="20000"/>
              <a:lumOff val="80000"/>
            </a:schemeClr>
          </a:solidFill>
          <a:ln>
            <a:solidFill>
              <a:schemeClr val="accent1"/>
            </a:solidFill>
          </a:ln>
        </p:spPr>
        <p:txBody>
          <a:bodyPr>
            <a:normAutofit/>
          </a:bodyPr>
          <a:lstStyle/>
          <a:p>
            <a:pPr algn="l"/>
            <a:r>
              <a:rPr lang="en-US" b="1" dirty="0"/>
              <a:t>Data Transformation: Basic Tasks </a:t>
            </a:r>
          </a:p>
          <a:p>
            <a:pPr algn="l"/>
            <a:r>
              <a:rPr lang="en-US" dirty="0"/>
              <a:t>3. </a:t>
            </a:r>
            <a:r>
              <a:rPr lang="en-US" dirty="0">
                <a:solidFill>
                  <a:srgbClr val="C00000"/>
                </a:solidFill>
              </a:rPr>
              <a:t>Conversion</a:t>
            </a:r>
            <a:r>
              <a:rPr lang="en-US" dirty="0"/>
              <a:t>: This is an all-inclusive task. It includes a large variety of rudimentary conversions of single fields for two primary reasons—one to standardize among the data extractions from disparate source systems, and the other to make the fields usable and understandable to the users. </a:t>
            </a:r>
          </a:p>
          <a:p>
            <a:pPr algn="l"/>
            <a:r>
              <a:rPr lang="en-US" dirty="0"/>
              <a:t>4. </a:t>
            </a:r>
            <a:r>
              <a:rPr lang="en-US" dirty="0">
                <a:solidFill>
                  <a:srgbClr val="C00000"/>
                </a:solidFill>
              </a:rPr>
              <a:t>Summarization</a:t>
            </a:r>
            <a:r>
              <a:rPr lang="en-US" dirty="0"/>
              <a:t>: Sometimes you may find that it is not feasible to keep data at the lowest level of detail in your data warehouse. It may be that none of your users ever need data at the lowest granularity for analysis or querying.</a:t>
            </a:r>
          </a:p>
          <a:p>
            <a:pPr algn="l"/>
            <a:r>
              <a:rPr lang="en-US" dirty="0"/>
              <a:t> For example, for a grocery chain, sales data at the lowest level of detail for every transaction at the checkout may not be needed. Storing sales by product by store by day in the data warehouse may be quite adequate. So, in this case, the data transformation function includes summarization of daily sales by product and by store. </a:t>
            </a:r>
          </a:p>
          <a:p>
            <a:pPr algn="l"/>
            <a:r>
              <a:rPr lang="en-US" dirty="0"/>
              <a:t>5. </a:t>
            </a:r>
            <a:r>
              <a:rPr lang="en-US" dirty="0">
                <a:solidFill>
                  <a:srgbClr val="C00000"/>
                </a:solidFill>
              </a:rPr>
              <a:t>Enrichment:</a:t>
            </a:r>
            <a:r>
              <a:rPr lang="en-US" dirty="0"/>
              <a:t> This task is the rearrangement and simplification of individual fields to make them more useful for the data warehouse environment. You may use one or more fields from the same input record to create a better view of the data for the data warehouse. This principle is extended when one or more fields originate from multiple records, resulting in a single field for the data warehouse. </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260113544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b="1" dirty="0"/>
              <a:t>Data Transformation: Major Transformation Types </a:t>
            </a:r>
          </a:p>
          <a:p>
            <a:pPr algn="l"/>
            <a:r>
              <a:rPr lang="en-US" dirty="0">
                <a:solidFill>
                  <a:srgbClr val="C00000"/>
                </a:solidFill>
              </a:rPr>
              <a:t>1) Format Revisions</a:t>
            </a:r>
            <a:r>
              <a:rPr lang="en-US" dirty="0"/>
              <a:t>. </a:t>
            </a:r>
          </a:p>
          <a:p>
            <a:pPr algn="l"/>
            <a:endParaRPr lang="en-US" dirty="0"/>
          </a:p>
          <a:p>
            <a:pPr marL="457200" indent="-457200" algn="l">
              <a:buFont typeface="Arial" panose="020B0604020202020204" pitchFamily="34" charset="0"/>
              <a:buChar char="•"/>
            </a:pPr>
            <a:r>
              <a:rPr lang="en-US" sz="2800" dirty="0"/>
              <a:t>Changes to the data types and lengths of individual fields. </a:t>
            </a:r>
          </a:p>
          <a:p>
            <a:pPr marL="457200" indent="-457200" algn="l">
              <a:buFont typeface="Arial" panose="020B0604020202020204" pitchFamily="34" charset="0"/>
              <a:buChar char="•"/>
            </a:pPr>
            <a:r>
              <a:rPr lang="en-US" sz="2800" dirty="0"/>
              <a:t>In your source systems, product package types may be indicated by codes and names in which the fields are numeric and text data types.</a:t>
            </a:r>
          </a:p>
          <a:p>
            <a:pPr marL="457200" indent="-457200" algn="l">
              <a:buFont typeface="Arial" panose="020B0604020202020204" pitchFamily="34" charset="0"/>
              <a:buChar char="•"/>
            </a:pPr>
            <a:r>
              <a:rPr lang="en-US" sz="2800" dirty="0"/>
              <a:t>Again, the lengths of the package types may vary among the different source systems. </a:t>
            </a:r>
          </a:p>
          <a:p>
            <a:pPr marL="457200" indent="-457200" algn="l">
              <a:buFont typeface="Arial" panose="020B0604020202020204" pitchFamily="34" charset="0"/>
              <a:buChar char="•"/>
            </a:pPr>
            <a:r>
              <a:rPr lang="en-US" sz="2800" dirty="0"/>
              <a:t>It is wise to </a:t>
            </a:r>
            <a:r>
              <a:rPr lang="en-US" sz="2800" dirty="0">
                <a:solidFill>
                  <a:schemeClr val="accent1">
                    <a:lumMod val="75000"/>
                  </a:schemeClr>
                </a:solidFill>
              </a:rPr>
              <a:t>standardize and change the data type to text </a:t>
            </a:r>
            <a:r>
              <a:rPr lang="en-US" sz="2800" dirty="0"/>
              <a:t>to provide values meaningful to the users. </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146781084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4"/>
            <a:ext cx="12192000" cy="6482231"/>
          </a:xfrm>
          <a:solidFill>
            <a:schemeClr val="accent1">
              <a:lumMod val="20000"/>
              <a:lumOff val="80000"/>
            </a:schemeClr>
          </a:solidFill>
          <a:ln>
            <a:solidFill>
              <a:schemeClr val="accent1"/>
            </a:solidFill>
          </a:ln>
        </p:spPr>
        <p:txBody>
          <a:bodyPr>
            <a:normAutofit/>
          </a:bodyPr>
          <a:lstStyle/>
          <a:p>
            <a:pPr marL="342900" indent="-342900" algn="just">
              <a:buFont typeface="Wingdings" panose="05000000000000000000" pitchFamily="2" charset="2"/>
              <a:buChar char="Ø"/>
            </a:pPr>
            <a:r>
              <a:rPr lang="en-IN" dirty="0"/>
              <a:t>Major steps in ETL process</a:t>
            </a:r>
          </a:p>
          <a:p>
            <a:pPr marL="342900" indent="-342900" algn="just">
              <a:buFont typeface="Arial" panose="020B0604020202020204" pitchFamily="34" charset="0"/>
              <a:buChar char="•"/>
            </a:pPr>
            <a:r>
              <a:rPr lang="en-US" dirty="0"/>
              <a:t>ETL functions reshape the relevant data from the source systems into useful information to be stored in the data warehouse</a:t>
            </a:r>
          </a:p>
          <a:p>
            <a:pPr marL="342900" indent="-342900" algn="just">
              <a:buFont typeface="Arial" panose="020B0604020202020204" pitchFamily="34" charset="0"/>
              <a:buChar char="•"/>
            </a:pPr>
            <a:r>
              <a:rPr lang="en-US" dirty="0"/>
              <a:t>ETL functions is a part of the data staging area.</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endParaRPr lang="en-IN"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pic>
        <p:nvPicPr>
          <p:cNvPr id="6" name="Picture 5">
            <a:extLst>
              <a:ext uri="{FF2B5EF4-FFF2-40B4-BE49-F238E27FC236}">
                <a16:creationId xmlns:a16="http://schemas.microsoft.com/office/drawing/2014/main" id="{1E7D2851-2FC6-410A-BE63-BB5D22C5CF17}"/>
              </a:ext>
            </a:extLst>
          </p:cNvPr>
          <p:cNvPicPr>
            <a:picLocks noChangeAspect="1"/>
          </p:cNvPicPr>
          <p:nvPr/>
        </p:nvPicPr>
        <p:blipFill rotWithShape="1">
          <a:blip r:embed="rId2"/>
          <a:srcRect l="10109" t="20855" r="33587" b="8507"/>
          <a:stretch/>
        </p:blipFill>
        <p:spPr>
          <a:xfrm>
            <a:off x="1590261" y="2252869"/>
            <a:ext cx="9236765" cy="4814135"/>
          </a:xfrm>
          <a:prstGeom prst="rect">
            <a:avLst/>
          </a:prstGeom>
        </p:spPr>
      </p:pic>
    </p:spTree>
    <p:extLst>
      <p:ext uri="{BB962C8B-B14F-4D97-AF65-F5344CB8AC3E}">
        <p14:creationId xmlns:p14="http://schemas.microsoft.com/office/powerpoint/2010/main" val="10312587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b="1" dirty="0"/>
              <a:t>Data Transformation: Major Transformation Types </a:t>
            </a:r>
          </a:p>
          <a:p>
            <a:pPr algn="l"/>
            <a:r>
              <a:rPr lang="en-US" dirty="0">
                <a:solidFill>
                  <a:srgbClr val="C00000"/>
                </a:solidFill>
              </a:rPr>
              <a:t>2) Decoding of Fields.</a:t>
            </a:r>
          </a:p>
          <a:p>
            <a:pPr marL="342900" indent="-342900" algn="l">
              <a:buFont typeface="Arial" panose="020B0604020202020204" pitchFamily="34" charset="0"/>
              <a:buChar char="•"/>
            </a:pPr>
            <a:r>
              <a:rPr lang="en-US" sz="2800" dirty="0"/>
              <a:t>Common type of data transformation. </a:t>
            </a:r>
          </a:p>
          <a:p>
            <a:pPr marL="342900" indent="-342900" algn="l">
              <a:buFont typeface="Arial" panose="020B0604020202020204" pitchFamily="34" charset="0"/>
              <a:buChar char="•"/>
            </a:pPr>
            <a:r>
              <a:rPr lang="en-US" sz="2800" dirty="0"/>
              <a:t>When you deal with multiple source systems, you are bound to have the same data items described by a plethora of field values. The classic example is the coding for gender, with one source system using 1 and 2 for male and female and another system using M and F.</a:t>
            </a:r>
          </a:p>
          <a:p>
            <a:pPr marL="342900" indent="-342900" algn="l">
              <a:buFont typeface="Arial" panose="020B0604020202020204" pitchFamily="34" charset="0"/>
              <a:buChar char="•"/>
            </a:pPr>
            <a:r>
              <a:rPr lang="en-US" sz="2800" dirty="0"/>
              <a:t>Also, many legacy systems are notorious for using cryptic codes to represent business values. What do the codes AC, IN, RE, and SU mean in a customer file?</a:t>
            </a:r>
          </a:p>
          <a:p>
            <a:pPr marL="342900" indent="-342900" algn="l">
              <a:buFont typeface="Arial" panose="020B0604020202020204" pitchFamily="34" charset="0"/>
              <a:buChar char="•"/>
            </a:pPr>
            <a:r>
              <a:rPr lang="en-US" sz="2800" dirty="0"/>
              <a:t> You need to decode all such cryptic codes and change these into values that make sense to the users. Change the codes to Active, Inactive, Regular, and Suspended. </a:t>
            </a:r>
          </a:p>
          <a:p>
            <a:pPr algn="l"/>
            <a:r>
              <a:rPr lang="en-US" dirty="0"/>
              <a:t>. </a:t>
            </a:r>
          </a:p>
          <a:p>
            <a:pPr algn="l"/>
            <a:endParaRPr lang="en-US"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334750515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b="1" dirty="0"/>
              <a:t>Data Transformation: Major Transformation Types </a:t>
            </a:r>
          </a:p>
          <a:p>
            <a:pPr algn="l"/>
            <a:r>
              <a:rPr lang="en-US" dirty="0">
                <a:solidFill>
                  <a:srgbClr val="C00000"/>
                </a:solidFill>
              </a:rPr>
              <a:t>3) Calculated and Derived Values:</a:t>
            </a:r>
          </a:p>
          <a:p>
            <a:pPr algn="l"/>
            <a:r>
              <a:rPr lang="en-US" dirty="0"/>
              <a:t>What if you want to keep profit margin along with sales and cost amounts in your data warehouse tables? </a:t>
            </a:r>
          </a:p>
          <a:p>
            <a:pPr algn="l"/>
            <a:endParaRPr lang="en-US" dirty="0"/>
          </a:p>
          <a:p>
            <a:pPr algn="l"/>
            <a:r>
              <a:rPr lang="en-US" dirty="0"/>
              <a:t>The extracted data from the sales system contains sales amounts, sales units, and operating cost estimates by product. </a:t>
            </a:r>
          </a:p>
          <a:p>
            <a:pPr algn="l"/>
            <a:r>
              <a:rPr lang="en-US" dirty="0"/>
              <a:t> </a:t>
            </a:r>
          </a:p>
          <a:p>
            <a:pPr algn="l"/>
            <a:r>
              <a:rPr lang="en-US" dirty="0"/>
              <a:t>Sometimes you have to </a:t>
            </a:r>
            <a:r>
              <a:rPr lang="en-US" b="1" dirty="0"/>
              <a:t>calculate</a:t>
            </a:r>
            <a:r>
              <a:rPr lang="en-US" dirty="0"/>
              <a:t> the total cost and the profit margin before </a:t>
            </a:r>
            <a:r>
              <a:rPr lang="en-US" b="1" dirty="0"/>
              <a:t>data</a:t>
            </a:r>
            <a:r>
              <a:rPr lang="en-US" dirty="0"/>
              <a:t> can be stored in the </a:t>
            </a:r>
            <a:r>
              <a:rPr lang="en-US" b="1" dirty="0"/>
              <a:t>data warehouse</a:t>
            </a:r>
            <a:r>
              <a:rPr lang="en-US" dirty="0"/>
              <a:t>, which is an example of the </a:t>
            </a:r>
            <a:r>
              <a:rPr lang="en-US" b="1" dirty="0"/>
              <a:t>calculated value</a:t>
            </a:r>
            <a:r>
              <a:rPr lang="en-US" dirty="0"/>
              <a:t>. </a:t>
            </a:r>
          </a:p>
          <a:p>
            <a:pPr algn="l"/>
            <a:endParaRPr lang="en-US" dirty="0"/>
          </a:p>
          <a:p>
            <a:pPr algn="l"/>
            <a:r>
              <a:rPr lang="en-US" dirty="0"/>
              <a:t>You may also want to </a:t>
            </a:r>
            <a:r>
              <a:rPr lang="en-US" b="1" dirty="0"/>
              <a:t>store</a:t>
            </a:r>
            <a:r>
              <a:rPr lang="en-US" dirty="0"/>
              <a:t> customer's age separately—that would be an example of the </a:t>
            </a:r>
            <a:r>
              <a:rPr lang="en-US" b="1" dirty="0"/>
              <a:t>derived value</a:t>
            </a:r>
            <a:r>
              <a:rPr lang="en-US" dirty="0"/>
              <a:t>.</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191898124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b="1" dirty="0"/>
              <a:t>Data Transformation: Major Transformation Types </a:t>
            </a:r>
          </a:p>
          <a:p>
            <a:pPr algn="l"/>
            <a:r>
              <a:rPr lang="en-US" dirty="0">
                <a:solidFill>
                  <a:srgbClr val="C00000"/>
                </a:solidFill>
              </a:rPr>
              <a:t>4) Splitting of Single Fields. </a:t>
            </a:r>
          </a:p>
          <a:p>
            <a:pPr algn="l"/>
            <a:r>
              <a:rPr lang="en-US" dirty="0"/>
              <a:t>Earlier legacy systems stored names and addresses of customers and employees in large text fields. </a:t>
            </a:r>
          </a:p>
          <a:p>
            <a:pPr algn="l"/>
            <a:r>
              <a:rPr lang="en-US" dirty="0"/>
              <a:t>The first name, middle initials, and last name were stored as a large text in a single field. </a:t>
            </a:r>
          </a:p>
          <a:p>
            <a:pPr algn="l"/>
            <a:r>
              <a:rPr lang="en-US" dirty="0"/>
              <a:t>Similarly, some earlier systems stored city, state, and Zip Code data together in a single field. </a:t>
            </a:r>
          </a:p>
          <a:p>
            <a:pPr algn="l"/>
            <a:r>
              <a:rPr lang="en-US" dirty="0"/>
              <a:t>You need to store individual components of names and addresses in separate fields in your data warehouse for two reasons. </a:t>
            </a:r>
          </a:p>
          <a:p>
            <a:pPr algn="l"/>
            <a:r>
              <a:rPr lang="en-US" dirty="0"/>
              <a:t>First, you may improve the operating performance by indexing on individual components. </a:t>
            </a:r>
          </a:p>
          <a:p>
            <a:pPr algn="l"/>
            <a:r>
              <a:rPr lang="en-US" dirty="0"/>
              <a:t>Second, your users may need to perform analysis by using individual components such as city, state, and Zip Code</a:t>
            </a:r>
            <a:r>
              <a:rPr lang="en-US" dirty="0">
                <a:solidFill>
                  <a:srgbClr val="C00000"/>
                </a:solidFill>
              </a:rPr>
              <a:t>. </a:t>
            </a:r>
            <a:endParaRPr lang="en-US" dirty="0"/>
          </a:p>
          <a:p>
            <a:pPr algn="l"/>
            <a:r>
              <a:rPr lang="en-US" dirty="0"/>
              <a:t> </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46767120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b="1" dirty="0"/>
              <a:t>Data Transformation: Major Transformation Types </a:t>
            </a:r>
          </a:p>
          <a:p>
            <a:pPr algn="l"/>
            <a:r>
              <a:rPr lang="en-US" dirty="0">
                <a:solidFill>
                  <a:srgbClr val="C00000"/>
                </a:solidFill>
              </a:rPr>
              <a:t>5) Merging of Fields: </a:t>
            </a:r>
          </a:p>
          <a:p>
            <a:pPr marL="457200" indent="-457200" algn="l">
              <a:buFont typeface="Arial" panose="020B0604020202020204" pitchFamily="34" charset="0"/>
              <a:buChar char="•"/>
            </a:pPr>
            <a:r>
              <a:rPr lang="en-US" sz="2800" dirty="0"/>
              <a:t>not quite the opposite of splitting of single fields. </a:t>
            </a:r>
          </a:p>
          <a:p>
            <a:pPr marL="457200" indent="-457200" algn="l">
              <a:buFont typeface="Arial" panose="020B0604020202020204" pitchFamily="34" charset="0"/>
              <a:buChar char="•"/>
            </a:pPr>
            <a:r>
              <a:rPr lang="en-US" sz="2800" dirty="0"/>
              <a:t>Does not literally mean the merging of several fields to create a single field of data. </a:t>
            </a:r>
          </a:p>
          <a:p>
            <a:pPr marL="457200" indent="-457200" algn="l">
              <a:buFont typeface="Arial" panose="020B0604020202020204" pitchFamily="34" charset="0"/>
              <a:buChar char="•"/>
            </a:pPr>
            <a:endParaRPr lang="en-US" sz="2800" dirty="0"/>
          </a:p>
          <a:p>
            <a:pPr marL="457200" indent="-457200" algn="l">
              <a:buFont typeface="Arial" panose="020B0604020202020204" pitchFamily="34" charset="0"/>
              <a:buChar char="•"/>
            </a:pPr>
            <a:r>
              <a:rPr lang="en-US" sz="2800" dirty="0"/>
              <a:t>For example, information about a product may come from different data sources. The product code and description may come from one data source. The relevant package types may be found in another data source. The cost data may be from yet another source. In this case, merging of information denotes the combination of the product code, description, package types, and cost into a single entity. </a:t>
            </a:r>
            <a:r>
              <a:rPr lang="en-US" sz="2800" dirty="0">
                <a:solidFill>
                  <a:srgbClr val="C00000"/>
                </a:solidFill>
              </a:rPr>
              <a:t>. </a:t>
            </a:r>
            <a:endParaRPr lang="en-US" sz="2800" dirty="0"/>
          </a:p>
          <a:p>
            <a:pPr algn="l"/>
            <a:r>
              <a:rPr lang="en-US" sz="2800" dirty="0"/>
              <a:t> </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34765588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b="1" dirty="0"/>
              <a:t>Data Transformation: Major Transformation Types </a:t>
            </a:r>
          </a:p>
          <a:p>
            <a:pPr algn="l"/>
            <a:r>
              <a:rPr lang="en-US" dirty="0">
                <a:solidFill>
                  <a:srgbClr val="C00000"/>
                </a:solidFill>
              </a:rPr>
              <a:t>6) Character Set Conversion:</a:t>
            </a:r>
          </a:p>
          <a:p>
            <a:pPr marL="342900" indent="-342900" algn="l">
              <a:buFont typeface="Arial" panose="020B0604020202020204" pitchFamily="34" charset="0"/>
              <a:buChar char="•"/>
            </a:pPr>
            <a:r>
              <a:rPr lang="en-US" dirty="0"/>
              <a:t>This type of data transformation relates to the conversion of character sets to an agreed standard character set for textual data in the data warehouse.</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 If you have mainframe legacy systems as source systems, the source data from these systems will be in EBCDIC characters. </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If PC-based architecture is the choice for your data warehouse, then you must convert the mainframe EBCDIC format to the ASCII format.</a:t>
            </a:r>
            <a:br>
              <a:rPr lang="en-US" dirty="0"/>
            </a:br>
            <a:endParaRPr lang="en-US" dirty="0"/>
          </a:p>
          <a:p>
            <a:pPr marL="342900" indent="-342900" algn="l">
              <a:buFont typeface="Arial" panose="020B0604020202020204" pitchFamily="34" charset="0"/>
              <a:buChar char="•"/>
            </a:pPr>
            <a:r>
              <a:rPr lang="en-US" dirty="0"/>
              <a:t>When your source data is on other types of hardware and operating systems, you are faced with similar character set conversions. </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340906724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b="1" dirty="0"/>
              <a:t>Data Transformation: Major Transformation Types </a:t>
            </a:r>
          </a:p>
          <a:p>
            <a:pPr algn="l"/>
            <a:r>
              <a:rPr lang="en-US" dirty="0">
                <a:solidFill>
                  <a:srgbClr val="C00000"/>
                </a:solidFill>
              </a:rPr>
              <a:t>7) Conversion of Units of Measurements:</a:t>
            </a:r>
          </a:p>
          <a:p>
            <a:pPr algn="l"/>
            <a:endParaRPr lang="en-US" dirty="0">
              <a:solidFill>
                <a:srgbClr val="C00000"/>
              </a:solidFill>
            </a:endParaRPr>
          </a:p>
          <a:p>
            <a:pPr algn="l"/>
            <a:r>
              <a:rPr lang="en-US" dirty="0"/>
              <a:t>Many companies today have global branches.</a:t>
            </a:r>
          </a:p>
          <a:p>
            <a:pPr algn="l"/>
            <a:r>
              <a:rPr lang="en-US" dirty="0"/>
              <a:t> </a:t>
            </a:r>
          </a:p>
          <a:p>
            <a:pPr algn="l"/>
            <a:r>
              <a:rPr lang="en-US" dirty="0"/>
              <a:t>Measurements in many European countries are in metric units. </a:t>
            </a:r>
          </a:p>
          <a:p>
            <a:pPr algn="l"/>
            <a:endParaRPr lang="en-US" dirty="0"/>
          </a:p>
          <a:p>
            <a:pPr algn="l"/>
            <a:r>
              <a:rPr lang="en-US" dirty="0"/>
              <a:t>If your company has overseas operations, you may have to convert the metrics so that the numbers may all be in one standard unit of measurement. </a:t>
            </a:r>
          </a:p>
          <a:p>
            <a:pPr algn="l"/>
            <a:endParaRPr lang="en-US"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26951461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b="1" dirty="0"/>
              <a:t>Data Transformation: Major Transformation Types </a:t>
            </a:r>
          </a:p>
          <a:p>
            <a:pPr algn="l"/>
            <a:r>
              <a:rPr lang="en-US" dirty="0">
                <a:solidFill>
                  <a:srgbClr val="C00000"/>
                </a:solidFill>
              </a:rPr>
              <a:t>8) Date/Time Conversion: </a:t>
            </a:r>
          </a:p>
          <a:p>
            <a:pPr algn="l"/>
            <a:endParaRPr lang="en-US" dirty="0">
              <a:solidFill>
                <a:srgbClr val="C00000"/>
              </a:solidFill>
            </a:endParaRPr>
          </a:p>
          <a:p>
            <a:pPr algn="l"/>
            <a:r>
              <a:rPr lang="en-US" dirty="0"/>
              <a:t>This type relates to representation of date and time in standard formats.</a:t>
            </a:r>
          </a:p>
          <a:p>
            <a:pPr algn="l"/>
            <a:endParaRPr lang="en-US" dirty="0"/>
          </a:p>
          <a:p>
            <a:pPr algn="l"/>
            <a:r>
              <a:rPr lang="en-US" dirty="0"/>
              <a:t>For example, the American and the British date formats may be standardized to an international format. </a:t>
            </a:r>
          </a:p>
          <a:p>
            <a:pPr algn="l"/>
            <a:endParaRPr lang="en-US" dirty="0"/>
          </a:p>
          <a:p>
            <a:pPr algn="l"/>
            <a:r>
              <a:rPr lang="en-US" dirty="0"/>
              <a:t>The date of October 11, 2000 is written as 10/11/2000 in the U.S. format and as 11/10/2000 in the British format. This date may be standardized to be written as 11 OCT 2000. </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29730426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b="1" dirty="0"/>
              <a:t>Data Transformation: Major Transformation Types </a:t>
            </a:r>
          </a:p>
          <a:p>
            <a:pPr algn="l"/>
            <a:r>
              <a:rPr lang="en-US" dirty="0">
                <a:solidFill>
                  <a:srgbClr val="C00000"/>
                </a:solidFill>
              </a:rPr>
              <a:t>9) Summarization:</a:t>
            </a:r>
          </a:p>
          <a:p>
            <a:pPr algn="l"/>
            <a:r>
              <a:rPr lang="en-US" dirty="0"/>
              <a:t>This type of transformation is the creating of summaries to be loaded in the data warehouse instead of loading the most granular level of data. </a:t>
            </a:r>
          </a:p>
          <a:p>
            <a:pPr algn="l"/>
            <a:endParaRPr lang="en-US" dirty="0"/>
          </a:p>
          <a:p>
            <a:pPr algn="l"/>
            <a:r>
              <a:rPr lang="en-US" dirty="0"/>
              <a:t>For example, for a credit card company to analyze sales patterns, it may not be necessary to store in the data warehouse every single transaction on each credit card. </a:t>
            </a:r>
          </a:p>
          <a:p>
            <a:pPr algn="l"/>
            <a:endParaRPr lang="en-US" dirty="0"/>
          </a:p>
          <a:p>
            <a:pPr algn="l"/>
            <a:r>
              <a:rPr lang="en-US" dirty="0"/>
              <a:t>Instead, you may want to summarize the daily transactions for each credit card and store the summary data instead of storing the most granular data by individual transactions. </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51825769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b="1" dirty="0"/>
              <a:t>Data Transformation: Major Transformation Types </a:t>
            </a:r>
          </a:p>
          <a:p>
            <a:pPr algn="l"/>
            <a:r>
              <a:rPr lang="en-US" dirty="0">
                <a:solidFill>
                  <a:srgbClr val="C00000"/>
                </a:solidFill>
              </a:rPr>
              <a:t>10) Key Restructuring. </a:t>
            </a:r>
          </a:p>
          <a:p>
            <a:pPr algn="l"/>
            <a:r>
              <a:rPr lang="en-US" dirty="0"/>
              <a:t>While extracting data from your input sources, look at the primary keys of the extracted records. </a:t>
            </a:r>
          </a:p>
          <a:p>
            <a:pPr algn="l"/>
            <a:r>
              <a:rPr lang="en-US" dirty="0"/>
              <a:t>You will have to come up with keys for the fact and dimension tables based on the keys in the extracted records. </a:t>
            </a:r>
          </a:p>
          <a:p>
            <a:pPr algn="l"/>
            <a:r>
              <a:rPr lang="en-US" dirty="0" err="1"/>
              <a:t>Eg.</a:t>
            </a:r>
            <a:r>
              <a:rPr lang="en-US" dirty="0"/>
              <a:t> The product code in the organization is structured to have inherent meaning. If you use this product code as the primary key, there would be problems.</a:t>
            </a:r>
          </a:p>
          <a:p>
            <a:pPr algn="l"/>
            <a:r>
              <a:rPr lang="en-US" dirty="0"/>
              <a:t>If the product is moved to another warehouse, the warehouse part of the product key will have to be changed. </a:t>
            </a:r>
          </a:p>
          <a:p>
            <a:pPr algn="l"/>
            <a:r>
              <a:rPr lang="en-US" dirty="0"/>
              <a:t>This is a typical problem with legacy systems. When choosing keys for your data warehouse database tables, avoid such keys with built-in meanings. </a:t>
            </a:r>
          </a:p>
          <a:p>
            <a:pPr algn="l"/>
            <a:endParaRPr lang="en-US" dirty="0"/>
          </a:p>
          <a:p>
            <a:pPr algn="l"/>
            <a:r>
              <a:rPr lang="en-US" dirty="0"/>
              <a:t>Transform such keys into generic keys generated by the system itself. This is called key restructuring. </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26406847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b="1" dirty="0"/>
              <a:t>Data Transformation: Major Transformation Types </a:t>
            </a:r>
          </a:p>
          <a:p>
            <a:pPr algn="l"/>
            <a:r>
              <a:rPr lang="en-US" dirty="0">
                <a:solidFill>
                  <a:srgbClr val="C00000"/>
                </a:solidFill>
              </a:rPr>
              <a:t>10) Key Restructuring. </a:t>
            </a:r>
          </a:p>
          <a:p>
            <a:pPr algn="l"/>
            <a:endParaRPr lang="en-US" dirty="0">
              <a:solidFill>
                <a:srgbClr val="C00000"/>
              </a:solidFill>
            </a:endParaRP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pic>
        <p:nvPicPr>
          <p:cNvPr id="6" name="Picture 5">
            <a:extLst>
              <a:ext uri="{FF2B5EF4-FFF2-40B4-BE49-F238E27FC236}">
                <a16:creationId xmlns:a16="http://schemas.microsoft.com/office/drawing/2014/main" id="{5EBC64B5-22D3-4526-96B7-7C9E3BA0CB32}"/>
              </a:ext>
            </a:extLst>
          </p:cNvPr>
          <p:cNvPicPr>
            <a:picLocks noChangeAspect="1"/>
          </p:cNvPicPr>
          <p:nvPr/>
        </p:nvPicPr>
        <p:blipFill rotWithShape="1">
          <a:blip r:embed="rId2"/>
          <a:srcRect l="18044" t="21048" r="30849" b="22692"/>
          <a:stretch/>
        </p:blipFill>
        <p:spPr>
          <a:xfrm>
            <a:off x="1972490" y="1820495"/>
            <a:ext cx="8388627" cy="4452730"/>
          </a:xfrm>
          <a:prstGeom prst="rect">
            <a:avLst/>
          </a:prstGeom>
        </p:spPr>
      </p:pic>
    </p:spTree>
    <p:extLst>
      <p:ext uri="{BB962C8B-B14F-4D97-AF65-F5344CB8AC3E}">
        <p14:creationId xmlns:p14="http://schemas.microsoft.com/office/powerpoint/2010/main" val="34130866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4"/>
            <a:ext cx="12192000" cy="6482231"/>
          </a:xfrm>
          <a:solidFill>
            <a:schemeClr val="accent1">
              <a:lumMod val="20000"/>
              <a:lumOff val="80000"/>
            </a:schemeClr>
          </a:solidFill>
          <a:ln>
            <a:solidFill>
              <a:schemeClr val="accent1"/>
            </a:solidFill>
          </a:ln>
        </p:spPr>
        <p:txBody>
          <a:bodyPr>
            <a:normAutofit fontScale="92500" lnSpcReduction="20000"/>
          </a:bodyPr>
          <a:lstStyle/>
          <a:p>
            <a:pPr marL="342900" indent="-342900" algn="just">
              <a:buFont typeface="Wingdings" panose="05000000000000000000" pitchFamily="2" charset="2"/>
              <a:buChar char="Ø"/>
            </a:pPr>
            <a:endParaRPr lang="en-IN" dirty="0"/>
          </a:p>
          <a:p>
            <a:pPr marL="342900" indent="-342900" algn="just">
              <a:buFont typeface="Wingdings" panose="05000000000000000000" pitchFamily="2" charset="2"/>
              <a:buChar char="Ø"/>
            </a:pPr>
            <a:r>
              <a:rPr lang="en-IN" dirty="0"/>
              <a:t>Major steps in ETL process</a:t>
            </a:r>
          </a:p>
          <a:p>
            <a:pPr marL="342900" indent="-342900" algn="just">
              <a:buFont typeface="Arial" panose="020B0604020202020204" pitchFamily="34" charset="0"/>
              <a:buChar char="•"/>
            </a:pPr>
            <a:r>
              <a:rPr lang="en-US" dirty="0"/>
              <a:t>Plan for aggregate fact tables</a:t>
            </a:r>
          </a:p>
          <a:p>
            <a:pPr marL="342900" indent="-342900" algn="just">
              <a:buFont typeface="Arial" panose="020B0604020202020204" pitchFamily="34" charset="0"/>
              <a:buChar char="•"/>
            </a:pPr>
            <a:r>
              <a:rPr lang="en-US" dirty="0"/>
              <a:t>Determine data transformation and cleansing rule</a:t>
            </a:r>
          </a:p>
          <a:p>
            <a:pPr marL="342900" indent="-342900" algn="just">
              <a:buFont typeface="Arial" panose="020B0604020202020204" pitchFamily="34" charset="0"/>
              <a:buChar char="•"/>
            </a:pPr>
            <a:r>
              <a:rPr lang="en-US" dirty="0"/>
              <a:t>Establish comprehensive data extraction rules</a:t>
            </a:r>
          </a:p>
          <a:p>
            <a:pPr marL="342900" indent="-342900" algn="just">
              <a:buFont typeface="Arial" panose="020B0604020202020204" pitchFamily="34" charset="0"/>
              <a:buChar char="•"/>
            </a:pPr>
            <a:r>
              <a:rPr lang="en-US" dirty="0"/>
              <a:t>Prepare data mapping and for target data elements from sources</a:t>
            </a:r>
          </a:p>
          <a:p>
            <a:pPr marL="342900" indent="-342900" algn="just">
              <a:buFont typeface="Arial" panose="020B0604020202020204" pitchFamily="34" charset="0"/>
              <a:buChar char="•"/>
            </a:pPr>
            <a:r>
              <a:rPr lang="en-US" dirty="0"/>
              <a:t>Integrate all the data sources, both external and internal</a:t>
            </a:r>
          </a:p>
          <a:p>
            <a:pPr marL="342900" indent="-342900" algn="just">
              <a:buFont typeface="Arial" panose="020B0604020202020204" pitchFamily="34" charset="0"/>
              <a:buChar char="•"/>
            </a:pPr>
            <a:r>
              <a:rPr lang="en-US" dirty="0"/>
              <a:t>Determine all target data needed for data warehouse</a:t>
            </a:r>
          </a:p>
          <a:p>
            <a:pPr marL="342900" indent="-342900" algn="just">
              <a:buFont typeface="Arial" panose="020B0604020202020204" pitchFamily="34" charset="0"/>
              <a:buChar char="•"/>
            </a:pPr>
            <a:r>
              <a:rPr lang="en-US" dirty="0"/>
              <a:t>Combine several source data structures into a single row in the target database of the data warehouse. </a:t>
            </a:r>
          </a:p>
          <a:p>
            <a:pPr marL="342900" indent="-342900" algn="just">
              <a:buFont typeface="Arial" panose="020B0604020202020204" pitchFamily="34" charset="0"/>
              <a:buChar char="•"/>
            </a:pPr>
            <a:r>
              <a:rPr lang="en-US" dirty="0"/>
              <a:t>Split one source data structure into several structures to go into several rows of the target database. </a:t>
            </a:r>
          </a:p>
          <a:p>
            <a:pPr marL="342900" indent="-342900" algn="just">
              <a:buFont typeface="Arial" panose="020B0604020202020204" pitchFamily="34" charset="0"/>
              <a:buChar char="•"/>
            </a:pPr>
            <a:r>
              <a:rPr lang="en-US" dirty="0"/>
              <a:t>Read data from data dictionaries and catalogs of source systems. </a:t>
            </a:r>
          </a:p>
          <a:p>
            <a:pPr marL="342900" indent="-342900" algn="just">
              <a:buFont typeface="Arial" panose="020B0604020202020204" pitchFamily="34" charset="0"/>
              <a:buChar char="•"/>
            </a:pPr>
            <a:r>
              <a:rPr lang="en-US" dirty="0"/>
              <a:t>Read data from a variety of file structures including flat files, indexed files (VSAM), and legacy system databases (hierarchical/network). </a:t>
            </a:r>
          </a:p>
          <a:p>
            <a:pPr marL="342900" indent="-342900" algn="just">
              <a:buFont typeface="Arial" panose="020B0604020202020204" pitchFamily="34" charset="0"/>
              <a:buChar char="•"/>
            </a:pPr>
            <a:r>
              <a:rPr lang="en-US" dirty="0"/>
              <a:t>Load details for populating atomic fact tables. </a:t>
            </a:r>
          </a:p>
          <a:p>
            <a:pPr marL="342900" indent="-342900" algn="just">
              <a:buFont typeface="Arial" panose="020B0604020202020204" pitchFamily="34" charset="0"/>
              <a:buChar char="•"/>
            </a:pPr>
            <a:r>
              <a:rPr lang="en-US" dirty="0"/>
              <a:t>Aggregate for populating aggregate or summary fact tables. </a:t>
            </a:r>
          </a:p>
          <a:p>
            <a:pPr marL="342900" indent="-342900" algn="just">
              <a:buFont typeface="Arial" panose="020B0604020202020204" pitchFamily="34" charset="0"/>
              <a:buChar char="•"/>
            </a:pPr>
            <a:r>
              <a:rPr lang="en-US" dirty="0"/>
              <a:t>Transform data from one format in the source platform to another format in the target platform. </a:t>
            </a:r>
          </a:p>
          <a:p>
            <a:pPr marL="342900" indent="-342900" algn="just">
              <a:buFont typeface="Arial" panose="020B0604020202020204" pitchFamily="34" charset="0"/>
              <a:buChar char="•"/>
            </a:pPr>
            <a:r>
              <a:rPr lang="en-US" dirty="0"/>
              <a:t>Derive target values for input fields (example: age from date of birth). </a:t>
            </a:r>
          </a:p>
          <a:p>
            <a:pPr marL="342900" indent="-342900" algn="just">
              <a:buFont typeface="Arial" panose="020B0604020202020204" pitchFamily="34" charset="0"/>
              <a:buChar char="•"/>
            </a:pPr>
            <a:r>
              <a:rPr lang="en-US" dirty="0"/>
              <a:t>Change cryptic values to values meaningful to the users (example: 1 and 2 to male and female).</a:t>
            </a:r>
          </a:p>
          <a:p>
            <a:pPr marL="342900" indent="-342900" algn="just">
              <a:buFont typeface="Arial" panose="020B0604020202020204" pitchFamily="34" charset="0"/>
              <a:buChar char="•"/>
            </a:pPr>
            <a:endParaRPr lang="en-IN"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389009397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b="1" dirty="0"/>
              <a:t>Data Transformation: Major Transformation Types </a:t>
            </a:r>
          </a:p>
          <a:p>
            <a:pPr algn="l"/>
            <a:r>
              <a:rPr lang="en-US" dirty="0">
                <a:solidFill>
                  <a:srgbClr val="C00000"/>
                </a:solidFill>
              </a:rPr>
              <a:t>11) Deduplication:</a:t>
            </a:r>
          </a:p>
          <a:p>
            <a:pPr algn="l"/>
            <a:endParaRPr lang="en-US" dirty="0">
              <a:solidFill>
                <a:srgbClr val="C00000"/>
              </a:solidFill>
            </a:endParaRPr>
          </a:p>
          <a:p>
            <a:pPr algn="l"/>
            <a:r>
              <a:rPr lang="en-US" dirty="0"/>
              <a:t>In many companies, the customer files have several records for the same customer. </a:t>
            </a:r>
          </a:p>
          <a:p>
            <a:pPr algn="l"/>
            <a:r>
              <a:rPr lang="en-US" dirty="0"/>
              <a:t>Mostly, the duplicates are the result of creating additional records by mistake. </a:t>
            </a:r>
          </a:p>
          <a:p>
            <a:pPr algn="l"/>
            <a:r>
              <a:rPr lang="en-US" dirty="0"/>
              <a:t>In your data warehouse, you want to keep a single record for one customer and link all the duplicates in the source systems to this single record. </a:t>
            </a:r>
          </a:p>
          <a:p>
            <a:pPr algn="l"/>
            <a:r>
              <a:rPr lang="en-US" dirty="0"/>
              <a:t>This process is called deduplication of the customer file. Employee files and, sometimes, product master files have this kind of duplication problem.</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30965761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b="1" dirty="0"/>
              <a:t>Data Transformation:</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pic>
        <p:nvPicPr>
          <p:cNvPr id="6" name="Picture 5">
            <a:extLst>
              <a:ext uri="{FF2B5EF4-FFF2-40B4-BE49-F238E27FC236}">
                <a16:creationId xmlns:a16="http://schemas.microsoft.com/office/drawing/2014/main" id="{E767CF61-0386-4C27-80F0-3F64EDD2788E}"/>
              </a:ext>
            </a:extLst>
          </p:cNvPr>
          <p:cNvPicPr>
            <a:picLocks noChangeAspect="1"/>
          </p:cNvPicPr>
          <p:nvPr/>
        </p:nvPicPr>
        <p:blipFill rotWithShape="1">
          <a:blip r:embed="rId2"/>
          <a:srcRect l="17609" t="22596" r="32500" b="8506"/>
          <a:stretch/>
        </p:blipFill>
        <p:spPr>
          <a:xfrm>
            <a:off x="1245703" y="1169550"/>
            <a:ext cx="8892209" cy="5103675"/>
          </a:xfrm>
          <a:prstGeom prst="rect">
            <a:avLst/>
          </a:prstGeom>
        </p:spPr>
      </p:pic>
    </p:spTree>
    <p:extLst>
      <p:ext uri="{BB962C8B-B14F-4D97-AF65-F5344CB8AC3E}">
        <p14:creationId xmlns:p14="http://schemas.microsoft.com/office/powerpoint/2010/main" val="354414158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b="1" dirty="0"/>
              <a:t>Data Transformation:</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pic>
        <p:nvPicPr>
          <p:cNvPr id="7" name="Picture 6">
            <a:extLst>
              <a:ext uri="{FF2B5EF4-FFF2-40B4-BE49-F238E27FC236}">
                <a16:creationId xmlns:a16="http://schemas.microsoft.com/office/drawing/2014/main" id="{C5BF6419-C2E3-436C-8F7A-508CC9769956}"/>
              </a:ext>
            </a:extLst>
          </p:cNvPr>
          <p:cNvPicPr>
            <a:picLocks noChangeAspect="1"/>
          </p:cNvPicPr>
          <p:nvPr/>
        </p:nvPicPr>
        <p:blipFill rotWithShape="1">
          <a:blip r:embed="rId2"/>
          <a:srcRect l="4457" t="20855" r="39456" b="24625"/>
          <a:stretch/>
        </p:blipFill>
        <p:spPr>
          <a:xfrm>
            <a:off x="834887" y="1560443"/>
            <a:ext cx="9077739" cy="4509053"/>
          </a:xfrm>
          <a:prstGeom prst="rect">
            <a:avLst/>
          </a:prstGeom>
        </p:spPr>
      </p:pic>
    </p:spTree>
    <p:extLst>
      <p:ext uri="{BB962C8B-B14F-4D97-AF65-F5344CB8AC3E}">
        <p14:creationId xmlns:p14="http://schemas.microsoft.com/office/powerpoint/2010/main" val="414091125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endParaRPr lang="en-US" b="1" dirty="0"/>
          </a:p>
          <a:p>
            <a:pPr algn="l"/>
            <a:r>
              <a:rPr lang="en-US" sz="3600" b="1" dirty="0"/>
              <a:t>Data Loading:</a:t>
            </a:r>
          </a:p>
          <a:p>
            <a:pPr algn="l"/>
            <a:endParaRPr lang="en-US" b="1" dirty="0"/>
          </a:p>
          <a:p>
            <a:pPr algn="l"/>
            <a:r>
              <a:rPr lang="en-US" sz="3200" dirty="0">
                <a:solidFill>
                  <a:srgbClr val="FF0000"/>
                </a:solidFill>
              </a:rPr>
              <a:t>Initial Load</a:t>
            </a:r>
            <a:r>
              <a:rPr lang="en-US" sz="3200" dirty="0"/>
              <a:t>—populating all the data warehouse tables for the very first time </a:t>
            </a:r>
          </a:p>
          <a:p>
            <a:pPr algn="l"/>
            <a:endParaRPr lang="en-US" sz="3200" dirty="0"/>
          </a:p>
          <a:p>
            <a:pPr algn="l"/>
            <a:r>
              <a:rPr lang="en-US" sz="3200" dirty="0">
                <a:solidFill>
                  <a:srgbClr val="FF0000"/>
                </a:solidFill>
              </a:rPr>
              <a:t>Incremental Load</a:t>
            </a:r>
            <a:r>
              <a:rPr lang="en-US" sz="3200" dirty="0"/>
              <a:t>—applying ongoing changes as necessary in a periodic manner</a:t>
            </a:r>
          </a:p>
          <a:p>
            <a:pPr algn="l"/>
            <a:endParaRPr lang="en-US" sz="3200" dirty="0"/>
          </a:p>
          <a:p>
            <a:pPr algn="l"/>
            <a:r>
              <a:rPr lang="en-US" sz="3200" dirty="0">
                <a:solidFill>
                  <a:srgbClr val="FF0000"/>
                </a:solidFill>
              </a:rPr>
              <a:t>Full Refresh</a:t>
            </a:r>
            <a:r>
              <a:rPr lang="en-US" sz="3200" dirty="0"/>
              <a:t>—completely erasing the contents of one or more tables and reloading with fresh data (initial load is a refresh of all the tables</a:t>
            </a:r>
            <a:r>
              <a:rPr lang="en-US" b="1" dirty="0"/>
              <a:t>)</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11125671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sz="3600" b="1" dirty="0"/>
              <a:t>Data Loading:</a:t>
            </a:r>
          </a:p>
          <a:p>
            <a:pPr marL="457200" indent="-457200" algn="l">
              <a:buFont typeface="Arial" panose="020B0604020202020204" pitchFamily="34" charset="0"/>
              <a:buChar char="•"/>
            </a:pPr>
            <a:r>
              <a:rPr lang="en-US" sz="3200" dirty="0"/>
              <a:t>During the loads, the data warehouse has to be </a:t>
            </a:r>
            <a:r>
              <a:rPr lang="en-US" sz="3200" dirty="0">
                <a:solidFill>
                  <a:srgbClr val="FF0000"/>
                </a:solidFill>
              </a:rPr>
              <a:t>offline.</a:t>
            </a:r>
            <a:r>
              <a:rPr lang="en-US" sz="3200" dirty="0"/>
              <a:t> </a:t>
            </a:r>
          </a:p>
          <a:p>
            <a:pPr marL="457200" indent="-457200" algn="l">
              <a:buFont typeface="Arial" panose="020B0604020202020204" pitchFamily="34" charset="0"/>
              <a:buChar char="•"/>
            </a:pPr>
            <a:r>
              <a:rPr lang="en-US" sz="3200" dirty="0"/>
              <a:t>Find a </a:t>
            </a:r>
            <a:r>
              <a:rPr lang="en-US" sz="3200" dirty="0">
                <a:solidFill>
                  <a:srgbClr val="FF0000"/>
                </a:solidFill>
              </a:rPr>
              <a:t>window of time when the loads may be scheduled </a:t>
            </a:r>
            <a:r>
              <a:rPr lang="en-US" sz="3200" dirty="0"/>
              <a:t>without affecting your data warehouse users. </a:t>
            </a:r>
          </a:p>
          <a:p>
            <a:pPr marL="457200" indent="-457200" algn="l">
              <a:buFont typeface="Arial" panose="020B0604020202020204" pitchFamily="34" charset="0"/>
              <a:buChar char="•"/>
            </a:pPr>
            <a:r>
              <a:rPr lang="en-US" sz="3200" dirty="0"/>
              <a:t>Thus dividing up the whole load process into </a:t>
            </a:r>
            <a:r>
              <a:rPr lang="en-US" sz="3200" dirty="0">
                <a:solidFill>
                  <a:srgbClr val="FF0000"/>
                </a:solidFill>
              </a:rPr>
              <a:t>smaller chunks </a:t>
            </a:r>
            <a:r>
              <a:rPr lang="en-US" sz="3200" dirty="0"/>
              <a:t>and populating a few files at a time. So we can run the smaller </a:t>
            </a:r>
            <a:r>
              <a:rPr lang="en-US" sz="3200" dirty="0">
                <a:solidFill>
                  <a:srgbClr val="FF0000"/>
                </a:solidFill>
              </a:rPr>
              <a:t>loads in parallel</a:t>
            </a:r>
            <a:r>
              <a:rPr lang="en-US" sz="3200" dirty="0"/>
              <a:t>. Also, you might be able to keep some parts of the data warehouse up and running while loading the other parts. </a:t>
            </a:r>
          </a:p>
          <a:p>
            <a:pPr marL="457200" indent="-457200" algn="l">
              <a:buFont typeface="Arial" panose="020B0604020202020204" pitchFamily="34" charset="0"/>
              <a:buChar char="•"/>
            </a:pPr>
            <a:r>
              <a:rPr lang="en-US" sz="3200" dirty="0"/>
              <a:t>It is hard to of the loads, especially the initial load or a </a:t>
            </a:r>
            <a:r>
              <a:rPr lang="en-US" sz="3200" dirty="0" err="1"/>
              <a:t>complete</a:t>
            </a:r>
            <a:r>
              <a:rPr lang="en-US" sz="3200" dirty="0" err="1">
                <a:solidFill>
                  <a:srgbClr val="FF0000"/>
                </a:solidFill>
              </a:rPr>
              <a:t>estimate</a:t>
            </a:r>
            <a:r>
              <a:rPr lang="en-US" sz="3200" dirty="0">
                <a:solidFill>
                  <a:srgbClr val="FF0000"/>
                </a:solidFill>
              </a:rPr>
              <a:t> the running times </a:t>
            </a:r>
            <a:r>
              <a:rPr lang="en-US" sz="3200" dirty="0"/>
              <a:t> refresh.</a:t>
            </a:r>
          </a:p>
          <a:p>
            <a:pPr marL="457200" indent="-457200" algn="l">
              <a:buFont typeface="Arial" panose="020B0604020202020204" pitchFamily="34" charset="0"/>
              <a:buChar char="•"/>
            </a:pPr>
            <a:r>
              <a:rPr lang="en-US" sz="3200" dirty="0"/>
              <a:t>Do </a:t>
            </a:r>
            <a:r>
              <a:rPr lang="en-US" sz="3200" dirty="0">
                <a:solidFill>
                  <a:srgbClr val="FF0000"/>
                </a:solidFill>
              </a:rPr>
              <a:t>test loads </a:t>
            </a:r>
            <a:r>
              <a:rPr lang="en-US" sz="3200" dirty="0"/>
              <a:t>to verify the correctness and to estimate the running times</a:t>
            </a:r>
            <a:r>
              <a:rPr lang="en-US" b="1" dirty="0"/>
              <a:t>. </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168047206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sz="3600" b="1" dirty="0"/>
              <a:t>Data Loading : </a:t>
            </a:r>
            <a:r>
              <a:rPr lang="en-US" b="1" dirty="0"/>
              <a:t>Let us take the example of product data. </a:t>
            </a:r>
          </a:p>
          <a:p>
            <a:pPr marL="457200" indent="-457200" algn="l">
              <a:buFont typeface="Arial" panose="020B0604020202020204" pitchFamily="34" charset="0"/>
              <a:buChar char="•"/>
            </a:pPr>
            <a:r>
              <a:rPr lang="en-US" sz="2800" b="1" dirty="0"/>
              <a:t>For the initial load, you extract the data for all the products from the various source systems, integrate and transform the data, and then create load images for loading the data into the product dimension table. </a:t>
            </a:r>
          </a:p>
          <a:p>
            <a:pPr marL="457200" indent="-457200" algn="l">
              <a:buFont typeface="Arial" panose="020B0604020202020204" pitchFamily="34" charset="0"/>
              <a:buChar char="•"/>
            </a:pPr>
            <a:r>
              <a:rPr lang="en-US" sz="2800" b="1" dirty="0"/>
              <a:t>For an incremental load, you collect the changes to the product data for those product records that have changed in the source systems since the previous extract, run the changes through the integration and transformation process, and create output records to be applied to the product dimension table. </a:t>
            </a:r>
          </a:p>
          <a:p>
            <a:pPr marL="457200" indent="-457200" algn="l">
              <a:buFont typeface="Arial" panose="020B0604020202020204" pitchFamily="34" charset="0"/>
              <a:buChar char="•"/>
            </a:pPr>
            <a:r>
              <a:rPr lang="en-US" sz="2800" b="1" dirty="0"/>
              <a:t>A full refresh is similar to the initial load.  </a:t>
            </a:r>
          </a:p>
          <a:p>
            <a:pPr marL="457200" indent="-457200" algn="l">
              <a:buFont typeface="Arial" panose="020B0604020202020204" pitchFamily="34" charset="0"/>
              <a:buChar char="•"/>
            </a:pPr>
            <a:r>
              <a:rPr lang="en-US" sz="2800" b="1" dirty="0">
                <a:solidFill>
                  <a:srgbClr val="FF0000"/>
                </a:solidFill>
              </a:rPr>
              <a:t>In every case, you create a file of data to be applied to the product dimension table in the data warehouse. How can you apply the data to the warehouse? What are the modes? Data may be applied in the following four different modes: load, append, destructive merge, and constructive merge. </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25446577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sz="3600" b="1" dirty="0"/>
              <a:t>Data Loading: Various modes to apply the data to warehouse</a:t>
            </a:r>
          </a:p>
          <a:p>
            <a:pPr marL="457200" indent="-457200" algn="l">
              <a:buFont typeface="Arial" panose="020B0604020202020204" pitchFamily="34" charset="0"/>
              <a:buChar char="•"/>
            </a:pPr>
            <a:r>
              <a:rPr lang="en-US" sz="4400" b="1" dirty="0">
                <a:solidFill>
                  <a:srgbClr val="FF0000"/>
                </a:solidFill>
              </a:rPr>
              <a:t>Load:</a:t>
            </a:r>
          </a:p>
          <a:p>
            <a:pPr marL="457200" indent="-457200" algn="l">
              <a:buFont typeface="Arial" panose="020B0604020202020204" pitchFamily="34" charset="0"/>
              <a:buChar char="•"/>
            </a:pPr>
            <a:r>
              <a:rPr lang="en-US" b="1" dirty="0">
                <a:solidFill>
                  <a:schemeClr val="tx1">
                    <a:lumMod val="95000"/>
                    <a:lumOff val="5000"/>
                  </a:schemeClr>
                </a:solidFill>
              </a:rPr>
              <a:t>If the target table to be loaded already exists and data exists in the table, the load process wipes out the existing data and applies the data from the incoming file. If the table is already empty before loading, the load process simply applies the data from the incoming file</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pic>
        <p:nvPicPr>
          <p:cNvPr id="6" name="Picture 5">
            <a:extLst>
              <a:ext uri="{FF2B5EF4-FFF2-40B4-BE49-F238E27FC236}">
                <a16:creationId xmlns:a16="http://schemas.microsoft.com/office/drawing/2014/main" id="{1AA2472F-677F-4191-BCC6-34A73AAA2E7C}"/>
              </a:ext>
            </a:extLst>
          </p:cNvPr>
          <p:cNvPicPr>
            <a:picLocks noChangeAspect="1"/>
          </p:cNvPicPr>
          <p:nvPr/>
        </p:nvPicPr>
        <p:blipFill rotWithShape="1">
          <a:blip r:embed="rId2"/>
          <a:srcRect l="16179" t="21048" r="69050" b="8506"/>
          <a:stretch/>
        </p:blipFill>
        <p:spPr>
          <a:xfrm>
            <a:off x="5069355" y="3233064"/>
            <a:ext cx="2053287" cy="3340014"/>
          </a:xfrm>
          <a:prstGeom prst="rect">
            <a:avLst/>
          </a:prstGeom>
        </p:spPr>
      </p:pic>
    </p:spTree>
    <p:extLst>
      <p:ext uri="{BB962C8B-B14F-4D97-AF65-F5344CB8AC3E}">
        <p14:creationId xmlns:p14="http://schemas.microsoft.com/office/powerpoint/2010/main" val="352752838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sz="3600" b="1" dirty="0"/>
              <a:t>Data Loading: Various modes to apply the data to warehouse</a:t>
            </a:r>
          </a:p>
          <a:p>
            <a:pPr marL="457200" indent="-457200" algn="l">
              <a:buFont typeface="Arial" panose="020B0604020202020204" pitchFamily="34" charset="0"/>
              <a:buChar char="•"/>
            </a:pPr>
            <a:r>
              <a:rPr lang="en-US" sz="4400" b="1" dirty="0">
                <a:solidFill>
                  <a:srgbClr val="FF0000"/>
                </a:solidFill>
              </a:rPr>
              <a:t>Append:</a:t>
            </a:r>
          </a:p>
          <a:p>
            <a:pPr marL="457200" indent="-457200" algn="l">
              <a:buFont typeface="Arial" panose="020B0604020202020204" pitchFamily="34" charset="0"/>
              <a:buChar char="•"/>
            </a:pPr>
            <a:r>
              <a:rPr lang="en-US" sz="2800" b="1" dirty="0">
                <a:solidFill>
                  <a:schemeClr val="tx1">
                    <a:lumMod val="95000"/>
                    <a:lumOff val="5000"/>
                  </a:schemeClr>
                </a:solidFill>
              </a:rPr>
              <a:t>You may think of the append as an extension of the load. If data already exists in the table, the append process unconditionally adds the incoming data, preserving the existing data in the target table. When an incoming record is a duplicate of an already existing record, you may define how to handle an incoming duplicate. The incoming record may be allowed to be added as a duplicate. In the other option, the incoming duplicate record may be rejected during the append process.</a:t>
            </a:r>
          </a:p>
          <a:p>
            <a:pPr marL="457200" indent="-457200" algn="l">
              <a:buFont typeface="Arial" panose="020B0604020202020204" pitchFamily="34" charset="0"/>
              <a:buChar char="•"/>
            </a:pPr>
            <a:endParaRPr lang="en-US" sz="2800" b="1" dirty="0">
              <a:solidFill>
                <a:schemeClr val="tx1">
                  <a:lumMod val="95000"/>
                  <a:lumOff val="5000"/>
                </a:schemeClr>
              </a:solidFill>
            </a:endParaRPr>
          </a:p>
          <a:p>
            <a:pPr marL="457200" indent="-457200" algn="l">
              <a:buFont typeface="Arial" panose="020B0604020202020204" pitchFamily="34" charset="0"/>
              <a:buChar char="•"/>
            </a:pPr>
            <a:endParaRPr lang="en-US" sz="4000" b="1" dirty="0">
              <a:solidFill>
                <a:schemeClr val="tx1">
                  <a:lumMod val="95000"/>
                  <a:lumOff val="5000"/>
                </a:schemeClr>
              </a:solidFill>
            </a:endParaRPr>
          </a:p>
          <a:p>
            <a:pPr marL="457200" indent="-457200" algn="l">
              <a:buFont typeface="Arial" panose="020B0604020202020204" pitchFamily="34" charset="0"/>
              <a:buChar char="•"/>
            </a:pPr>
            <a:endParaRPr lang="en-US" sz="4400" b="1" dirty="0">
              <a:solidFill>
                <a:srgbClr val="FF0000"/>
              </a:solidFill>
            </a:endParaRP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137162717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sz="3600" b="1" dirty="0"/>
              <a:t>Data Loading: Various modes to apply the data to warehouse</a:t>
            </a:r>
          </a:p>
          <a:p>
            <a:pPr marL="457200" indent="-457200" algn="l">
              <a:buFont typeface="Arial" panose="020B0604020202020204" pitchFamily="34" charset="0"/>
              <a:buChar char="•"/>
            </a:pPr>
            <a:r>
              <a:rPr lang="en-US" sz="4400" b="1" dirty="0">
                <a:solidFill>
                  <a:srgbClr val="C00000"/>
                </a:solidFill>
              </a:rPr>
              <a:t>Destructive Merge :</a:t>
            </a:r>
          </a:p>
          <a:p>
            <a:pPr marL="457200" indent="-457200" algn="l">
              <a:buFont typeface="Arial" panose="020B0604020202020204" pitchFamily="34" charset="0"/>
              <a:buChar char="•"/>
            </a:pPr>
            <a:r>
              <a:rPr lang="en-US" sz="2800" b="1" dirty="0">
                <a:solidFill>
                  <a:schemeClr val="tx1">
                    <a:lumMod val="95000"/>
                    <a:lumOff val="5000"/>
                  </a:schemeClr>
                </a:solidFill>
              </a:rPr>
              <a:t>In this mode, you apply the incoming data to the target data. If the primary key of an incoming record matches with the key of an existing record, update the matching target record. If the incoming record is a new record without a match with any existing record, add the incoming record to the target table.</a:t>
            </a:r>
          </a:p>
          <a:p>
            <a:pPr marL="457200" indent="-457200" algn="l">
              <a:buFont typeface="Arial" panose="020B0604020202020204" pitchFamily="34" charset="0"/>
              <a:buChar char="•"/>
            </a:pPr>
            <a:endParaRPr lang="en-US" sz="4000" b="1" dirty="0">
              <a:solidFill>
                <a:schemeClr val="tx1">
                  <a:lumMod val="95000"/>
                  <a:lumOff val="5000"/>
                </a:schemeClr>
              </a:solidFill>
            </a:endParaRPr>
          </a:p>
          <a:p>
            <a:pPr marL="457200" indent="-457200" algn="l">
              <a:buFont typeface="Arial" panose="020B0604020202020204" pitchFamily="34" charset="0"/>
              <a:buChar char="•"/>
            </a:pPr>
            <a:endParaRPr lang="en-US" sz="4400" b="1" dirty="0">
              <a:solidFill>
                <a:srgbClr val="FF0000"/>
              </a:solidFill>
            </a:endParaRP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258804448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sz="3600" b="1" dirty="0"/>
              <a:t>Data Loading: Various modes to apply the data to warehouse</a:t>
            </a:r>
          </a:p>
          <a:p>
            <a:pPr marL="457200" indent="-457200" algn="l">
              <a:buFont typeface="Arial" panose="020B0604020202020204" pitchFamily="34" charset="0"/>
              <a:buChar char="•"/>
            </a:pPr>
            <a:r>
              <a:rPr lang="en-US" sz="4400" b="1" dirty="0">
                <a:solidFill>
                  <a:srgbClr val="C00000"/>
                </a:solidFill>
              </a:rPr>
              <a:t>Constructive Merge. </a:t>
            </a:r>
          </a:p>
          <a:p>
            <a:pPr marL="457200" indent="-457200" algn="l">
              <a:buFont typeface="Arial" panose="020B0604020202020204" pitchFamily="34" charset="0"/>
              <a:buChar char="•"/>
            </a:pPr>
            <a:endParaRPr lang="en-US" sz="4400" b="1" dirty="0">
              <a:solidFill>
                <a:srgbClr val="C00000"/>
              </a:solidFill>
            </a:endParaRPr>
          </a:p>
          <a:p>
            <a:pPr algn="l"/>
            <a:r>
              <a:rPr lang="en-US" sz="2800" b="1" dirty="0"/>
              <a:t>This mode is slightly different from the destructive merge. If the primary key of an incoming record matches with the key of an existing record, leave the existing record, add the incoming record, and mark the added record as </a:t>
            </a:r>
            <a:r>
              <a:rPr lang="en-US" sz="2800" b="1" dirty="0" err="1"/>
              <a:t>superceding</a:t>
            </a:r>
            <a:r>
              <a:rPr lang="en-US" sz="2800" b="1" dirty="0"/>
              <a:t> the old record.</a:t>
            </a:r>
            <a:endParaRPr lang="en-US" sz="4400" b="1"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137708363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4"/>
            <a:ext cx="12192000" cy="6482231"/>
          </a:xfrm>
          <a:solidFill>
            <a:schemeClr val="accent1">
              <a:lumMod val="20000"/>
              <a:lumOff val="80000"/>
            </a:schemeClr>
          </a:solidFill>
          <a:ln>
            <a:solidFill>
              <a:schemeClr val="accent1"/>
            </a:solidFill>
          </a:ln>
        </p:spPr>
        <p:txBody>
          <a:bodyPr>
            <a:normAutofit/>
          </a:bodyPr>
          <a:lstStyle/>
          <a:p>
            <a:pPr algn="just"/>
            <a:r>
              <a:rPr lang="en-IN" dirty="0"/>
              <a:t>Data Extraction: extracting data from disparate sources, also on the changes for ongoing incremental load as well as one-initial full load</a:t>
            </a:r>
          </a:p>
          <a:p>
            <a:pPr algn="just"/>
            <a:r>
              <a:rPr lang="en-IN" dirty="0"/>
              <a:t>Data extraction issues:</a:t>
            </a:r>
          </a:p>
          <a:p>
            <a:pPr marL="342900" indent="-342900" algn="just">
              <a:buFont typeface="Arial" panose="020B0604020202020204" pitchFamily="34" charset="0"/>
              <a:buChar char="•"/>
            </a:pPr>
            <a:r>
              <a:rPr lang="en-US" dirty="0"/>
              <a:t>Source Identification—identify source applications and source structures. </a:t>
            </a:r>
          </a:p>
          <a:p>
            <a:pPr marL="342900" indent="-342900" algn="just">
              <a:buFont typeface="Arial" panose="020B0604020202020204" pitchFamily="34" charset="0"/>
              <a:buChar char="•"/>
            </a:pPr>
            <a:r>
              <a:rPr lang="en-US" dirty="0"/>
              <a:t>Method of extraction—for each data source, define whether the extraction process is manual or tool-based. </a:t>
            </a:r>
          </a:p>
          <a:p>
            <a:pPr marL="342900" indent="-342900" algn="just">
              <a:buFont typeface="Arial" panose="020B0604020202020204" pitchFamily="34" charset="0"/>
              <a:buChar char="•"/>
            </a:pPr>
            <a:r>
              <a:rPr lang="en-US" dirty="0"/>
              <a:t>Extraction frequency—for each data source, establish how frequently the data extraction must by done—daily, weekly, quarterly, and so on. </a:t>
            </a:r>
          </a:p>
          <a:p>
            <a:pPr marL="342900" indent="-342900" algn="just">
              <a:buFont typeface="Arial" panose="020B0604020202020204" pitchFamily="34" charset="0"/>
              <a:buChar char="•"/>
            </a:pPr>
            <a:r>
              <a:rPr lang="en-US" dirty="0"/>
              <a:t>Time window—for each data source, denote the time window for the extraction process.</a:t>
            </a:r>
          </a:p>
          <a:p>
            <a:pPr marL="342900" indent="-342900" algn="just">
              <a:buFont typeface="Arial" panose="020B0604020202020204" pitchFamily="34" charset="0"/>
              <a:buChar char="•"/>
            </a:pPr>
            <a:r>
              <a:rPr lang="en-US" dirty="0"/>
              <a:t>Job sequencing—determine whether the beginning of one job in an extraction job stream has to wait until the previous job has finished successfully. </a:t>
            </a:r>
          </a:p>
          <a:p>
            <a:pPr marL="342900" indent="-342900" algn="just">
              <a:buFont typeface="Arial" panose="020B0604020202020204" pitchFamily="34" charset="0"/>
              <a:buChar char="•"/>
            </a:pPr>
            <a:r>
              <a:rPr lang="en-US" dirty="0"/>
              <a:t>Exception handling—determine how to handle input records that cannot be extracted.</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174446631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sz="3600" b="1" dirty="0"/>
              <a:t>Data Loading:</a:t>
            </a:r>
          </a:p>
          <a:p>
            <a:pPr algn="l"/>
            <a:r>
              <a:rPr lang="en-US" sz="3600" b="1" dirty="0"/>
              <a:t>Initial Load</a:t>
            </a:r>
            <a:r>
              <a:rPr lang="en-US" sz="3600" b="1"/>
              <a:t>. </a:t>
            </a:r>
          </a:p>
          <a:p>
            <a:pPr algn="l"/>
            <a:r>
              <a:rPr lang="en-US" sz="3600" b="1"/>
              <a:t>Let </a:t>
            </a:r>
            <a:r>
              <a:rPr lang="en-US" sz="3600" b="1" dirty="0"/>
              <a:t>us say you are able to load the whole data warehouse in a single run. As a variation of this single run, let us say you are able to split the load into separate </a:t>
            </a:r>
            <a:r>
              <a:rPr lang="en-US" sz="3600" b="1" dirty="0" err="1"/>
              <a:t>subloads</a:t>
            </a:r>
            <a:r>
              <a:rPr lang="en-US" sz="3600" b="1" dirty="0"/>
              <a:t> and run each of these </a:t>
            </a:r>
            <a:r>
              <a:rPr lang="en-US" sz="3600" b="1" dirty="0" err="1"/>
              <a:t>subloads</a:t>
            </a:r>
            <a:r>
              <a:rPr lang="en-US" sz="3600" b="1" dirty="0"/>
              <a:t> as single loads. In other words, every load run creates the database tables from scratch. In these cases, you will be using the load mode discussed above. If you need more than one run to create a single table, and your load runs for a single table must be schedule to run several days, then the approach is different. For the first run</a:t>
            </a:r>
          </a:p>
          <a:p>
            <a:pPr algn="l"/>
            <a:endParaRPr lang="en-US" sz="3600" b="1"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194196459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sz="3600" b="1" dirty="0"/>
              <a:t>Data Loading: Various modes to apply the data to warehouse</a:t>
            </a:r>
            <a:endParaRPr lang="en-US" b="1" dirty="0"/>
          </a:p>
          <a:p>
            <a:pPr marL="457200" indent="-457200" algn="l">
              <a:buFont typeface="Arial" panose="020B0604020202020204" pitchFamily="34" charset="0"/>
              <a:buChar char="•"/>
            </a:pPr>
            <a:r>
              <a:rPr lang="en-US" b="1" dirty="0">
                <a:solidFill>
                  <a:srgbClr val="FF0000"/>
                </a:solidFill>
              </a:rPr>
              <a:t>load, append, destructive merge, and constructive merge. </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pic>
        <p:nvPicPr>
          <p:cNvPr id="6" name="Picture 5">
            <a:extLst>
              <a:ext uri="{FF2B5EF4-FFF2-40B4-BE49-F238E27FC236}">
                <a16:creationId xmlns:a16="http://schemas.microsoft.com/office/drawing/2014/main" id="{1AA2472F-677F-4191-BCC6-34A73AAA2E7C}"/>
              </a:ext>
            </a:extLst>
          </p:cNvPr>
          <p:cNvPicPr>
            <a:picLocks noChangeAspect="1"/>
          </p:cNvPicPr>
          <p:nvPr/>
        </p:nvPicPr>
        <p:blipFill rotWithShape="1">
          <a:blip r:embed="rId2"/>
          <a:srcRect l="16179" t="21048" r="32714" b="8506"/>
          <a:stretch/>
        </p:blipFill>
        <p:spPr>
          <a:xfrm>
            <a:off x="914401" y="1775793"/>
            <a:ext cx="10270434" cy="4828738"/>
          </a:xfrm>
          <a:prstGeom prst="rect">
            <a:avLst/>
          </a:prstGeom>
        </p:spPr>
      </p:pic>
    </p:spTree>
    <p:extLst>
      <p:ext uri="{BB962C8B-B14F-4D97-AF65-F5344CB8AC3E}">
        <p14:creationId xmlns:p14="http://schemas.microsoft.com/office/powerpoint/2010/main" val="48975296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sz="3600" b="1" dirty="0"/>
              <a:t>Data Refresh Versus Update:</a:t>
            </a:r>
          </a:p>
          <a:p>
            <a:pPr algn="l"/>
            <a:endParaRPr lang="en-US" sz="3600" b="1" dirty="0"/>
          </a:p>
          <a:p>
            <a:pPr algn="l"/>
            <a:r>
              <a:rPr lang="en-US" sz="3600" b="1" dirty="0"/>
              <a:t>After the initial load, you may maintain the data warehouse and keep it up-to-date by using two methods:</a:t>
            </a:r>
          </a:p>
          <a:p>
            <a:pPr algn="l"/>
            <a:r>
              <a:rPr lang="en-US" sz="3600" b="1" dirty="0">
                <a:solidFill>
                  <a:srgbClr val="FF0000"/>
                </a:solidFill>
              </a:rPr>
              <a:t>Update</a:t>
            </a:r>
            <a:r>
              <a:rPr lang="en-US" sz="3600" b="1" dirty="0"/>
              <a:t>—application of incremental changes in the data sources</a:t>
            </a:r>
          </a:p>
          <a:p>
            <a:pPr algn="l"/>
            <a:r>
              <a:rPr lang="en-US" sz="3600" b="1" dirty="0">
                <a:solidFill>
                  <a:srgbClr val="FF0000"/>
                </a:solidFill>
              </a:rPr>
              <a:t>Refresh</a:t>
            </a:r>
            <a:r>
              <a:rPr lang="en-US" sz="3600" b="1" dirty="0"/>
              <a:t>—complete reload at specified intervals</a:t>
            </a:r>
          </a:p>
          <a:p>
            <a:pPr algn="l"/>
            <a:r>
              <a:rPr lang="en-US" sz="3600" b="1" dirty="0"/>
              <a:t>Technically, refresh is a much simpler option than update. To use the update option, you have to devise the proper strategy to extract the changes from each data source. </a:t>
            </a:r>
            <a:endParaRPr lang="en-US" b="1"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734598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sz="3600" b="1" dirty="0"/>
              <a:t>Data Refresh Versus Update:</a:t>
            </a:r>
          </a:p>
          <a:p>
            <a:pPr algn="l"/>
            <a:r>
              <a:rPr lang="en-US" sz="3600" b="1" dirty="0"/>
              <a:t>Is there some kind </a:t>
            </a:r>
          </a:p>
          <a:p>
            <a:pPr algn="l"/>
            <a:r>
              <a:rPr lang="en-US" sz="3600" b="1" dirty="0"/>
              <a:t>of a guideline as to </a:t>
            </a:r>
          </a:p>
          <a:p>
            <a:pPr algn="l"/>
            <a:r>
              <a:rPr lang="en-US" sz="3600" b="1" dirty="0"/>
              <a:t>when refresh is </a:t>
            </a:r>
          </a:p>
          <a:p>
            <a:pPr algn="l"/>
            <a:r>
              <a:rPr lang="en-US" sz="3600" b="1" dirty="0"/>
              <a:t>better than </a:t>
            </a:r>
          </a:p>
          <a:p>
            <a:pPr algn="l"/>
            <a:r>
              <a:rPr lang="en-US" sz="3600" b="1" dirty="0"/>
              <a:t>update or vice versa? </a:t>
            </a:r>
          </a:p>
          <a:p>
            <a:pPr algn="l"/>
            <a:endParaRPr lang="en-US" sz="3600" b="1"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pic>
        <p:nvPicPr>
          <p:cNvPr id="6" name="Picture 5">
            <a:extLst>
              <a:ext uri="{FF2B5EF4-FFF2-40B4-BE49-F238E27FC236}">
                <a16:creationId xmlns:a16="http://schemas.microsoft.com/office/drawing/2014/main" id="{6F2BED5F-1AAB-4802-9DC1-3F9636BC4B16}"/>
              </a:ext>
            </a:extLst>
          </p:cNvPr>
          <p:cNvPicPr>
            <a:picLocks noChangeAspect="1"/>
          </p:cNvPicPr>
          <p:nvPr/>
        </p:nvPicPr>
        <p:blipFill rotWithShape="1">
          <a:blip r:embed="rId2"/>
          <a:srcRect l="12787" t="17038" r="32131" b="5989"/>
          <a:stretch/>
        </p:blipFill>
        <p:spPr>
          <a:xfrm>
            <a:off x="4512039" y="1169550"/>
            <a:ext cx="7285220" cy="5291210"/>
          </a:xfrm>
          <a:prstGeom prst="rect">
            <a:avLst/>
          </a:prstGeom>
        </p:spPr>
      </p:pic>
    </p:spTree>
    <p:extLst>
      <p:ext uri="{BB962C8B-B14F-4D97-AF65-F5344CB8AC3E}">
        <p14:creationId xmlns:p14="http://schemas.microsoft.com/office/powerpoint/2010/main" val="113051440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sz="3600" b="1" dirty="0"/>
              <a:t>Data Refresh Versus Update:</a:t>
            </a:r>
          </a:p>
          <a:p>
            <a:pPr algn="l"/>
            <a:r>
              <a:rPr lang="en-US" sz="3600" b="1" dirty="0"/>
              <a:t>If the number of records to be updated falls between 15 and 25% of the total number of records, the cost of loading per record tends to be the same whether you opt for a full refresh of the entire data warehouse or to do the updates</a:t>
            </a:r>
          </a:p>
          <a:p>
            <a:pPr algn="l"/>
            <a:endParaRPr lang="en-US" sz="3600" b="1" dirty="0"/>
          </a:p>
          <a:p>
            <a:pPr algn="l"/>
            <a:r>
              <a:rPr lang="en-US" sz="3600" b="1" dirty="0"/>
              <a:t>If more than 25% of the source records change daily, then seriously consider full refreshes.</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160013015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sz="3600" b="1" dirty="0"/>
              <a:t>Procedure for Dimension tables:</a:t>
            </a:r>
          </a:p>
          <a:p>
            <a:pPr algn="l"/>
            <a:endParaRPr lang="en-US" sz="3600" b="1" dirty="0"/>
          </a:p>
          <a:p>
            <a:pPr algn="l"/>
            <a:r>
              <a:rPr lang="en-US" sz="3600" b="1" dirty="0"/>
              <a:t>In a data warehouse, dimension tables contain attributes that are </a:t>
            </a:r>
            <a:r>
              <a:rPr lang="en-US" sz="3600" b="1" dirty="0">
                <a:solidFill>
                  <a:srgbClr val="FF0000"/>
                </a:solidFill>
              </a:rPr>
              <a:t>used to analyze basic measurements </a:t>
            </a:r>
            <a:r>
              <a:rPr lang="en-US" sz="3600" b="1" dirty="0"/>
              <a:t>such as sales and costs. </a:t>
            </a:r>
          </a:p>
          <a:p>
            <a:pPr algn="l"/>
            <a:r>
              <a:rPr lang="en-US" sz="3600" b="1" dirty="0"/>
              <a:t>As you know very well, customer, product, time, and sales territory are examples of dimension tables. </a:t>
            </a:r>
          </a:p>
          <a:p>
            <a:pPr algn="l"/>
            <a:r>
              <a:rPr lang="en-US" sz="3600" b="1" dirty="0"/>
              <a:t>The procedure for maintaining the dimension tables includes two functions: first, the initial loading of the tables; thereafter, applying the changes on an ongoing basis. </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151879530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sz="3600" b="1" dirty="0"/>
              <a:t>Procedure for Dimension tables:</a:t>
            </a:r>
          </a:p>
          <a:p>
            <a:pPr algn="l"/>
            <a:r>
              <a:rPr lang="en-US" sz="3600" b="1" dirty="0"/>
              <a:t>The first one is about the keys of the records in the source systems and the keys of the records in the data warehouse. </a:t>
            </a:r>
          </a:p>
          <a:p>
            <a:pPr algn="l"/>
            <a:r>
              <a:rPr lang="en-US" sz="3600" b="1" dirty="0"/>
              <a:t>We </a:t>
            </a:r>
            <a:r>
              <a:rPr lang="en-US" sz="3600" b="1" dirty="0">
                <a:solidFill>
                  <a:srgbClr val="FF0000"/>
                </a:solidFill>
              </a:rPr>
              <a:t>do not use the production system keys </a:t>
            </a:r>
            <a:r>
              <a:rPr lang="en-US" sz="3600" b="1" dirty="0"/>
              <a:t>for the records in the data warehouse. In the data warehouse, you </a:t>
            </a:r>
            <a:r>
              <a:rPr lang="en-US" sz="3600" b="1" dirty="0">
                <a:solidFill>
                  <a:srgbClr val="FF0000"/>
                </a:solidFill>
              </a:rPr>
              <a:t>use system generated keys</a:t>
            </a:r>
            <a:r>
              <a:rPr lang="en-US" sz="3600" b="1" dirty="0"/>
              <a:t>. The records in the source systems have their own keys. Therefore, before source data can be applied to the dimension tables, whether for the initial load or for ongoing changes, the production keys must be converted to the system-generated keys in the data warehouse. </a:t>
            </a:r>
          </a:p>
          <a:p>
            <a:pPr algn="l"/>
            <a:endParaRPr lang="en-US" sz="3600" b="1"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297401277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sz="3600" b="1" dirty="0"/>
              <a:t>Procedure for Dimension tables:</a:t>
            </a:r>
          </a:p>
          <a:p>
            <a:pPr algn="l"/>
            <a:r>
              <a:rPr lang="en-US" sz="2800" b="1" dirty="0"/>
              <a:t>The next issue relates to the application of the Type 1, Type 2, and Type 3 dimension changes to the data warehouse</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pic>
        <p:nvPicPr>
          <p:cNvPr id="6" name="Picture 5">
            <a:extLst>
              <a:ext uri="{FF2B5EF4-FFF2-40B4-BE49-F238E27FC236}">
                <a16:creationId xmlns:a16="http://schemas.microsoft.com/office/drawing/2014/main" id="{AE32AE61-7581-4FD2-9331-A097E7B16BDD}"/>
              </a:ext>
            </a:extLst>
          </p:cNvPr>
          <p:cNvPicPr>
            <a:picLocks noChangeAspect="1"/>
          </p:cNvPicPr>
          <p:nvPr/>
        </p:nvPicPr>
        <p:blipFill rotWithShape="1">
          <a:blip r:embed="rId2"/>
          <a:srcRect l="6932" t="15336" r="27727" b="11698"/>
          <a:stretch/>
        </p:blipFill>
        <p:spPr>
          <a:xfrm>
            <a:off x="2308662" y="2102423"/>
            <a:ext cx="7574674" cy="4755577"/>
          </a:xfrm>
          <a:prstGeom prst="rect">
            <a:avLst/>
          </a:prstGeom>
        </p:spPr>
      </p:pic>
    </p:spTree>
    <p:extLst>
      <p:ext uri="{BB962C8B-B14F-4D97-AF65-F5344CB8AC3E}">
        <p14:creationId xmlns:p14="http://schemas.microsoft.com/office/powerpoint/2010/main" val="293251422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sz="2800" b="1" dirty="0"/>
              <a:t>Fact Tables: History and Incremental Loads : </a:t>
            </a:r>
          </a:p>
          <a:p>
            <a:pPr algn="l"/>
            <a:endParaRPr lang="en-US" sz="2800" b="1" dirty="0"/>
          </a:p>
          <a:p>
            <a:pPr algn="l"/>
            <a:endParaRPr lang="en-US" sz="2800" b="1" dirty="0"/>
          </a:p>
          <a:p>
            <a:pPr algn="l"/>
            <a:r>
              <a:rPr lang="en-US" sz="2800" b="1" dirty="0"/>
              <a:t>The key of the fact table is the </a:t>
            </a:r>
            <a:r>
              <a:rPr lang="en-US" sz="2800" b="1" dirty="0">
                <a:solidFill>
                  <a:srgbClr val="FF0000"/>
                </a:solidFill>
              </a:rPr>
              <a:t>concatenation of the keys of the dimension tables. </a:t>
            </a:r>
            <a:r>
              <a:rPr lang="en-US" sz="2800" b="1" dirty="0"/>
              <a:t>Therefore, for this reason, </a:t>
            </a:r>
            <a:r>
              <a:rPr lang="en-US" sz="2800" b="1" dirty="0">
                <a:solidFill>
                  <a:srgbClr val="FF0000"/>
                </a:solidFill>
              </a:rPr>
              <a:t>dimension records are loaded first</a:t>
            </a:r>
            <a:r>
              <a:rPr lang="en-US" sz="2800" b="1" dirty="0"/>
              <a:t>. </a:t>
            </a:r>
          </a:p>
          <a:p>
            <a:pPr algn="l"/>
            <a:endParaRPr lang="en-US" sz="2800" b="1" dirty="0"/>
          </a:p>
          <a:p>
            <a:pPr algn="l"/>
            <a:r>
              <a:rPr lang="en-US" sz="2800" b="1" dirty="0"/>
              <a:t>Then, before loading each fact table record, you have to create the concatenated key for the fact table record from the keys of the corresponding dimension records.</a:t>
            </a:r>
          </a:p>
          <a:p>
            <a:pPr algn="l"/>
            <a:endParaRPr lang="en-US" sz="2800" b="1" dirty="0"/>
          </a:p>
          <a:p>
            <a:pPr algn="l"/>
            <a:endParaRPr lang="en-US" sz="2800" b="1"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272987027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sz="2800" b="1" dirty="0"/>
              <a:t>Fact Tables: History and Incremental Loads : </a:t>
            </a:r>
          </a:p>
          <a:p>
            <a:pPr algn="l"/>
            <a:endParaRPr lang="en-US" sz="2800" b="1" dirty="0"/>
          </a:p>
          <a:p>
            <a:pPr algn="l"/>
            <a:r>
              <a:rPr lang="en-US" sz="3200" b="1" dirty="0"/>
              <a:t>Here are some tips for history loads of the fact tables:</a:t>
            </a:r>
          </a:p>
          <a:p>
            <a:pPr algn="l"/>
            <a:r>
              <a:rPr lang="en-US" sz="3200" b="1" dirty="0"/>
              <a:t>Identify historical data useful and interesting for the data warehouse </a:t>
            </a:r>
          </a:p>
          <a:p>
            <a:pPr algn="l"/>
            <a:r>
              <a:rPr lang="en-US" sz="3200" b="1" dirty="0"/>
              <a:t>Define and refine extract business rules </a:t>
            </a:r>
          </a:p>
          <a:p>
            <a:pPr algn="l"/>
            <a:r>
              <a:rPr lang="en-US" sz="3200" b="1" dirty="0"/>
              <a:t>Capture audit statistics to tie back to operational systems</a:t>
            </a:r>
          </a:p>
          <a:p>
            <a:pPr algn="l"/>
            <a:r>
              <a:rPr lang="en-US" sz="3200" b="1" dirty="0"/>
              <a:t>Perform fact table surrogate key look-up </a:t>
            </a:r>
          </a:p>
          <a:p>
            <a:pPr algn="l"/>
            <a:r>
              <a:rPr lang="en-US" sz="3200" b="1" dirty="0"/>
              <a:t>Improve fact table content </a:t>
            </a:r>
          </a:p>
          <a:p>
            <a:pPr algn="l"/>
            <a:r>
              <a:rPr lang="en-US" sz="3200" b="1" dirty="0"/>
              <a:t>Restructure the data </a:t>
            </a:r>
          </a:p>
          <a:p>
            <a:pPr algn="l"/>
            <a:r>
              <a:rPr lang="en-US" sz="3200" b="1" dirty="0"/>
              <a:t>Prepare the load files</a:t>
            </a:r>
          </a:p>
          <a:p>
            <a:pPr algn="l"/>
            <a:endParaRPr lang="en-US" sz="2800" b="1" dirty="0"/>
          </a:p>
          <a:p>
            <a:pPr algn="l"/>
            <a:endParaRPr lang="en-US" sz="2800" b="1"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287742820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4"/>
            <a:ext cx="12192000" cy="6482231"/>
          </a:xfrm>
          <a:solidFill>
            <a:schemeClr val="accent1">
              <a:lumMod val="20000"/>
              <a:lumOff val="80000"/>
            </a:schemeClr>
          </a:solidFill>
          <a:ln>
            <a:solidFill>
              <a:schemeClr val="accent1"/>
            </a:solidFill>
          </a:ln>
        </p:spPr>
        <p:txBody>
          <a:bodyPr>
            <a:normAutofit/>
          </a:bodyPr>
          <a:lstStyle/>
          <a:p>
            <a:r>
              <a:rPr lang="en-IN" dirty="0"/>
              <a:t>Data Extraction Techniques</a:t>
            </a:r>
          </a:p>
          <a:p>
            <a:pPr algn="just"/>
            <a:endParaRPr lang="en-US"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pic>
        <p:nvPicPr>
          <p:cNvPr id="6" name="Picture 5">
            <a:extLst>
              <a:ext uri="{FF2B5EF4-FFF2-40B4-BE49-F238E27FC236}">
                <a16:creationId xmlns:a16="http://schemas.microsoft.com/office/drawing/2014/main" id="{4C70434E-1EC1-491A-91F3-F088A7FE29DC}"/>
              </a:ext>
            </a:extLst>
          </p:cNvPr>
          <p:cNvPicPr>
            <a:picLocks noChangeAspect="1"/>
          </p:cNvPicPr>
          <p:nvPr/>
        </p:nvPicPr>
        <p:blipFill rotWithShape="1">
          <a:blip r:embed="rId2"/>
          <a:srcRect l="14782" t="20662" r="32065" b="5293"/>
          <a:stretch/>
        </p:blipFill>
        <p:spPr>
          <a:xfrm>
            <a:off x="1345095" y="1023775"/>
            <a:ext cx="9501808" cy="5837583"/>
          </a:xfrm>
          <a:prstGeom prst="rect">
            <a:avLst/>
          </a:prstGeom>
        </p:spPr>
      </p:pic>
    </p:spTree>
    <p:extLst>
      <p:ext uri="{BB962C8B-B14F-4D97-AF65-F5344CB8AC3E}">
        <p14:creationId xmlns:p14="http://schemas.microsoft.com/office/powerpoint/2010/main" val="11769187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lnSpcReduction="10000"/>
          </a:bodyPr>
          <a:lstStyle/>
          <a:p>
            <a:pPr algn="l"/>
            <a:r>
              <a:rPr lang="en-US" sz="2800" b="1" dirty="0"/>
              <a:t>Fact Tables: History and Incremental Loads : </a:t>
            </a:r>
          </a:p>
          <a:p>
            <a:pPr algn="l"/>
            <a:endParaRPr lang="en-US" sz="2800" b="1" dirty="0"/>
          </a:p>
          <a:p>
            <a:pPr algn="l"/>
            <a:r>
              <a:rPr lang="en-US" sz="3200" b="1" dirty="0"/>
              <a:t>Given below are a few useful remarks about incremental loads for fact tables:</a:t>
            </a:r>
          </a:p>
          <a:p>
            <a:pPr algn="l"/>
            <a:r>
              <a:rPr lang="en-US" sz="3200" b="1" dirty="0"/>
              <a:t>Incremental extracts for fact tables </a:t>
            </a:r>
          </a:p>
          <a:p>
            <a:pPr algn="l"/>
            <a:r>
              <a:rPr lang="en-US" sz="3200" b="1" dirty="0"/>
              <a:t>	Consist of new transactions </a:t>
            </a:r>
          </a:p>
          <a:p>
            <a:pPr algn="l"/>
            <a:r>
              <a:rPr lang="en-US" sz="3200" b="1" dirty="0"/>
              <a:t>	Consist of update transactions </a:t>
            </a:r>
          </a:p>
          <a:p>
            <a:pPr algn="l"/>
            <a:r>
              <a:rPr lang="en-US" sz="3200" b="1" dirty="0"/>
              <a:t>	Use database transaction logs for data capture  </a:t>
            </a:r>
          </a:p>
          <a:p>
            <a:pPr algn="l"/>
            <a:r>
              <a:rPr lang="en-US" sz="3200" b="1" dirty="0"/>
              <a:t>Incremental loads for fact tables </a:t>
            </a:r>
          </a:p>
          <a:p>
            <a:pPr algn="l"/>
            <a:r>
              <a:rPr lang="en-US" sz="3200" b="1" dirty="0"/>
              <a:t>	Load as frequently as feasible </a:t>
            </a:r>
          </a:p>
          <a:p>
            <a:pPr algn="l"/>
            <a:r>
              <a:rPr lang="en-US" sz="3200" b="1" dirty="0"/>
              <a:t>	Use partitioned files and indexes </a:t>
            </a:r>
          </a:p>
          <a:p>
            <a:pPr algn="l"/>
            <a:r>
              <a:rPr lang="en-US" sz="3200" b="1" dirty="0"/>
              <a:t>	Apply parallel processing techniques</a:t>
            </a:r>
          </a:p>
          <a:p>
            <a:pPr algn="l"/>
            <a:endParaRPr lang="en-US" sz="2800" b="1" dirty="0"/>
          </a:p>
          <a:p>
            <a:pPr algn="l"/>
            <a:endParaRPr lang="en-US" sz="2800" b="1"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349199970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sz="3600" b="1" dirty="0"/>
              <a:t>ETL Summary</a:t>
            </a:r>
          </a:p>
          <a:p>
            <a:pPr algn="l"/>
            <a:endParaRPr lang="en-US" sz="2800" b="1" dirty="0"/>
          </a:p>
          <a:p>
            <a:pPr algn="l"/>
            <a:endParaRPr lang="en-US" sz="2800" b="1" dirty="0"/>
          </a:p>
          <a:p>
            <a:pPr algn="l"/>
            <a:endParaRPr lang="en-US" sz="2800" b="1"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pic>
        <p:nvPicPr>
          <p:cNvPr id="6" name="Picture 5">
            <a:extLst>
              <a:ext uri="{FF2B5EF4-FFF2-40B4-BE49-F238E27FC236}">
                <a16:creationId xmlns:a16="http://schemas.microsoft.com/office/drawing/2014/main" id="{26A4F772-38E7-4B1A-BD89-D5793F4286FA}"/>
              </a:ext>
            </a:extLst>
          </p:cNvPr>
          <p:cNvPicPr>
            <a:picLocks noChangeAspect="1"/>
          </p:cNvPicPr>
          <p:nvPr/>
        </p:nvPicPr>
        <p:blipFill rotWithShape="1">
          <a:blip r:embed="rId2"/>
          <a:srcRect l="11919" t="14507" r="35849" b="8507"/>
          <a:stretch/>
        </p:blipFill>
        <p:spPr>
          <a:xfrm>
            <a:off x="3099162" y="810320"/>
            <a:ext cx="8608424" cy="5688450"/>
          </a:xfrm>
          <a:prstGeom prst="rect">
            <a:avLst/>
          </a:prstGeom>
        </p:spPr>
      </p:pic>
    </p:spTree>
    <p:extLst>
      <p:ext uri="{BB962C8B-B14F-4D97-AF65-F5344CB8AC3E}">
        <p14:creationId xmlns:p14="http://schemas.microsoft.com/office/powerpoint/2010/main" val="398074379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a:t>
            </a:r>
            <a:r>
              <a:rPr lang="en-IN" sz="3200" b="1" dirty="0">
                <a:solidFill>
                  <a:srgbClr val="FF0000"/>
                </a:solidFill>
              </a:rPr>
              <a:t>OLAP</a:t>
            </a:r>
            <a:r>
              <a:rPr lang="en-IN" sz="3200" b="1" dirty="0"/>
              <a:t>:</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IN" sz="4400" u="sng" dirty="0"/>
              <a:t>OLAP: </a:t>
            </a:r>
          </a:p>
          <a:p>
            <a:pPr marL="571500" indent="-571500" algn="l">
              <a:buFont typeface="Arial" panose="020B0604020202020204" pitchFamily="34" charset="0"/>
              <a:buChar char="•"/>
            </a:pPr>
            <a:r>
              <a:rPr lang="en-IN" sz="4400" dirty="0"/>
              <a:t>OLTP Vs OLAP, </a:t>
            </a:r>
          </a:p>
          <a:p>
            <a:pPr marL="571500" indent="-571500" algn="l">
              <a:buFont typeface="Arial" panose="020B0604020202020204" pitchFamily="34" charset="0"/>
              <a:buChar char="•"/>
            </a:pPr>
            <a:r>
              <a:rPr lang="en-IN" sz="4400" dirty="0"/>
              <a:t>OLAP definition, </a:t>
            </a:r>
          </a:p>
          <a:p>
            <a:pPr marL="571500" indent="-571500" algn="l">
              <a:buFont typeface="Arial" panose="020B0604020202020204" pitchFamily="34" charset="0"/>
              <a:buChar char="•"/>
            </a:pPr>
            <a:r>
              <a:rPr lang="en-IN" sz="4400" dirty="0"/>
              <a:t>Dimensional Analysis, </a:t>
            </a:r>
          </a:p>
          <a:p>
            <a:pPr marL="571500" indent="-571500" algn="l">
              <a:buFont typeface="Arial" panose="020B0604020202020204" pitchFamily="34" charset="0"/>
              <a:buChar char="•"/>
            </a:pPr>
            <a:r>
              <a:rPr lang="en-IN" sz="4400" dirty="0"/>
              <a:t>Hypercubes, </a:t>
            </a:r>
          </a:p>
          <a:p>
            <a:pPr marL="571500" indent="-571500" algn="l">
              <a:buFont typeface="Arial" panose="020B0604020202020204" pitchFamily="34" charset="0"/>
              <a:buChar char="•"/>
            </a:pPr>
            <a:r>
              <a:rPr lang="en-IN" sz="4400" dirty="0"/>
              <a:t>OLAP operations: Drill down, Roll up, Slice, Dice and Rotation, </a:t>
            </a:r>
          </a:p>
          <a:p>
            <a:pPr marL="571500" indent="-571500" algn="l">
              <a:buFont typeface="Arial" panose="020B0604020202020204" pitchFamily="34" charset="0"/>
              <a:buChar char="•"/>
            </a:pPr>
            <a:r>
              <a:rPr lang="en-IN" sz="4400" dirty="0"/>
              <a:t>OLAP models : MOLAP, ROLAP. </a:t>
            </a:r>
            <a:endParaRPr lang="en-US" sz="4800" b="1" dirty="0"/>
          </a:p>
          <a:p>
            <a:pPr algn="l"/>
            <a:endParaRPr lang="en-US" sz="2800" b="1" dirty="0"/>
          </a:p>
          <a:p>
            <a:pPr algn="l"/>
            <a:endParaRPr lang="en-US" sz="2800" b="1"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233344737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a:t>
            </a:r>
            <a:r>
              <a:rPr lang="en-IN" sz="3200" b="1" dirty="0">
                <a:solidFill>
                  <a:srgbClr val="FF0000"/>
                </a:solidFill>
              </a:rPr>
              <a:t>OLAP</a:t>
            </a:r>
            <a:r>
              <a:rPr lang="en-IN" sz="3200" b="1" dirty="0"/>
              <a:t>:</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IN" sz="4400" u="sng" dirty="0"/>
              <a:t>OLAP: </a:t>
            </a:r>
          </a:p>
          <a:p>
            <a:pPr algn="l"/>
            <a:endParaRPr lang="en-US" sz="2800" b="1" dirty="0"/>
          </a:p>
          <a:p>
            <a:pPr algn="l"/>
            <a:endParaRPr lang="en-US" sz="2800" b="1"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pic>
        <p:nvPicPr>
          <p:cNvPr id="6" name="Picture 5">
            <a:extLst>
              <a:ext uri="{FF2B5EF4-FFF2-40B4-BE49-F238E27FC236}">
                <a16:creationId xmlns:a16="http://schemas.microsoft.com/office/drawing/2014/main" id="{DD707DDC-2FF0-49F4-8016-F560E5C34D77}"/>
              </a:ext>
            </a:extLst>
          </p:cNvPr>
          <p:cNvPicPr>
            <a:picLocks noChangeAspect="1"/>
          </p:cNvPicPr>
          <p:nvPr/>
        </p:nvPicPr>
        <p:blipFill rotWithShape="1">
          <a:blip r:embed="rId2"/>
          <a:srcRect l="9783" t="15248" r="32717" b="5872"/>
          <a:stretch/>
        </p:blipFill>
        <p:spPr>
          <a:xfrm>
            <a:off x="1743890" y="738664"/>
            <a:ext cx="9401187" cy="5900675"/>
          </a:xfrm>
          <a:prstGeom prst="rect">
            <a:avLst/>
          </a:prstGeom>
        </p:spPr>
      </p:pic>
    </p:spTree>
    <p:extLst>
      <p:ext uri="{BB962C8B-B14F-4D97-AF65-F5344CB8AC3E}">
        <p14:creationId xmlns:p14="http://schemas.microsoft.com/office/powerpoint/2010/main" val="382150410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a:t>
            </a:r>
            <a:r>
              <a:rPr lang="en-IN" sz="3200" b="1" dirty="0">
                <a:solidFill>
                  <a:srgbClr val="FF0000"/>
                </a:solidFill>
              </a:rPr>
              <a:t>OLAP</a:t>
            </a:r>
            <a:r>
              <a:rPr lang="en-IN" sz="3200" b="1" dirty="0"/>
              <a:t>:</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IN" sz="4400" u="sng" dirty="0"/>
              <a:t>OLAP:</a:t>
            </a:r>
          </a:p>
          <a:p>
            <a:pPr marL="571500" indent="-571500" algn="l">
              <a:buFont typeface="Arial" panose="020B0604020202020204" pitchFamily="34" charset="0"/>
              <a:buChar char="•"/>
            </a:pPr>
            <a:r>
              <a:rPr lang="en-US" sz="3000" dirty="0"/>
              <a:t>Roll-ups to provide summaries and aggregations along the hierarchies of the dimensions. </a:t>
            </a:r>
          </a:p>
          <a:p>
            <a:pPr marL="571500" indent="-571500" algn="l">
              <a:buFont typeface="Arial" panose="020B0604020202020204" pitchFamily="34" charset="0"/>
              <a:buChar char="•"/>
            </a:pPr>
            <a:r>
              <a:rPr lang="en-US" sz="3000" dirty="0"/>
              <a:t>Drill-downs from the top level to the lowest along the hierarchies of the dimensions, in combinations among the dimensions. </a:t>
            </a:r>
          </a:p>
          <a:p>
            <a:pPr marL="571500" indent="-571500" algn="l">
              <a:buFont typeface="Arial" panose="020B0604020202020204" pitchFamily="34" charset="0"/>
              <a:buChar char="•"/>
            </a:pPr>
            <a:r>
              <a:rPr lang="en-US" sz="3000" dirty="0"/>
              <a:t>Simple calculations, such as computation of margins (sales minus costs). </a:t>
            </a:r>
          </a:p>
          <a:p>
            <a:pPr marL="571500" indent="-571500" algn="l">
              <a:buFont typeface="Arial" panose="020B0604020202020204" pitchFamily="34" charset="0"/>
              <a:buChar char="•"/>
            </a:pPr>
            <a:r>
              <a:rPr lang="en-US" sz="3000" dirty="0"/>
              <a:t>Share calculations to compute the percentage of parts to the whole.</a:t>
            </a:r>
          </a:p>
          <a:p>
            <a:pPr marL="571500" indent="-571500" algn="l">
              <a:buFont typeface="Arial" panose="020B0604020202020204" pitchFamily="34" charset="0"/>
              <a:buChar char="•"/>
            </a:pPr>
            <a:r>
              <a:rPr lang="en-US" sz="3000" dirty="0"/>
              <a:t>Algebraic equations involving key performance indicators. </a:t>
            </a:r>
          </a:p>
          <a:p>
            <a:pPr marL="571500" indent="-571500" algn="l">
              <a:buFont typeface="Arial" panose="020B0604020202020204" pitchFamily="34" charset="0"/>
              <a:buChar char="•"/>
            </a:pPr>
            <a:r>
              <a:rPr lang="en-US" sz="3000" dirty="0"/>
              <a:t>Moving averages and growth percentages. </a:t>
            </a:r>
          </a:p>
          <a:p>
            <a:pPr marL="571500" indent="-571500" algn="l">
              <a:buFont typeface="Arial" panose="020B0604020202020204" pitchFamily="34" charset="0"/>
              <a:buChar char="•"/>
            </a:pPr>
            <a:r>
              <a:rPr lang="en-US" sz="3000" dirty="0"/>
              <a:t>Trend analysis using statistical methods.</a:t>
            </a:r>
          </a:p>
          <a:p>
            <a:pPr algn="l"/>
            <a:endParaRPr lang="en-IN" sz="4400" dirty="0"/>
          </a:p>
          <a:p>
            <a:pPr algn="l"/>
            <a:endParaRPr lang="en-US" sz="2800" b="1" dirty="0"/>
          </a:p>
          <a:p>
            <a:pPr algn="l"/>
            <a:endParaRPr lang="en-US" sz="2800" b="1"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33049251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a:t>
            </a:r>
            <a:r>
              <a:rPr lang="en-IN" sz="3200" b="1" dirty="0">
                <a:solidFill>
                  <a:srgbClr val="FF0000"/>
                </a:solidFill>
              </a:rPr>
              <a:t>OLAP</a:t>
            </a:r>
            <a:r>
              <a:rPr lang="en-IN" sz="3200" b="1" dirty="0"/>
              <a:t>:</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IN" sz="4400" dirty="0"/>
              <a:t>OLTP Vs OLAP:</a:t>
            </a:r>
          </a:p>
          <a:p>
            <a:pPr algn="l"/>
            <a:endParaRPr lang="en-US" sz="2800" b="1" dirty="0"/>
          </a:p>
          <a:p>
            <a:pPr algn="l"/>
            <a:endParaRPr lang="en-US" sz="2800" b="1"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pic>
        <p:nvPicPr>
          <p:cNvPr id="6" name="Picture 5">
            <a:extLst>
              <a:ext uri="{FF2B5EF4-FFF2-40B4-BE49-F238E27FC236}">
                <a16:creationId xmlns:a16="http://schemas.microsoft.com/office/drawing/2014/main" id="{F588A208-8083-4B88-9ACE-8C8C57DDFC23}"/>
              </a:ext>
            </a:extLst>
          </p:cNvPr>
          <p:cNvPicPr>
            <a:picLocks noChangeAspect="1"/>
          </p:cNvPicPr>
          <p:nvPr/>
        </p:nvPicPr>
        <p:blipFill rotWithShape="1">
          <a:blip r:embed="rId2"/>
          <a:srcRect l="9021" t="17039" r="33261" b="6838"/>
          <a:stretch/>
        </p:blipFill>
        <p:spPr>
          <a:xfrm>
            <a:off x="437321" y="1169550"/>
            <a:ext cx="11277601" cy="5581587"/>
          </a:xfrm>
          <a:prstGeom prst="rect">
            <a:avLst/>
          </a:prstGeom>
        </p:spPr>
      </p:pic>
    </p:spTree>
    <p:extLst>
      <p:ext uri="{BB962C8B-B14F-4D97-AF65-F5344CB8AC3E}">
        <p14:creationId xmlns:p14="http://schemas.microsoft.com/office/powerpoint/2010/main" val="42692202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a:t>
            </a:r>
            <a:r>
              <a:rPr lang="en-IN" sz="3200" b="1" dirty="0">
                <a:solidFill>
                  <a:srgbClr val="FF0000"/>
                </a:solidFill>
              </a:rPr>
              <a:t>OLAP</a:t>
            </a:r>
            <a:r>
              <a:rPr lang="en-IN" sz="3200" b="1" dirty="0"/>
              <a:t>:</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lnSpcReduction="10000"/>
          </a:bodyPr>
          <a:lstStyle/>
          <a:p>
            <a:pPr algn="l"/>
            <a:r>
              <a:rPr lang="en-IN" sz="4400" dirty="0"/>
              <a:t>OLAP definition:</a:t>
            </a:r>
          </a:p>
          <a:p>
            <a:pPr marL="457200" indent="-457200" algn="l">
              <a:buFont typeface="Arial" panose="020B0604020202020204" pitchFamily="34" charset="0"/>
              <a:buChar char="•"/>
            </a:pPr>
            <a:r>
              <a:rPr lang="en-US" sz="2800" dirty="0"/>
              <a:t>Enables analysts, executives, and managers to </a:t>
            </a:r>
            <a:r>
              <a:rPr lang="en-US" sz="2800" dirty="0">
                <a:solidFill>
                  <a:srgbClr val="FF0000"/>
                </a:solidFill>
              </a:rPr>
              <a:t>gain useful insights</a:t>
            </a:r>
            <a:r>
              <a:rPr lang="en-US" sz="2800" dirty="0"/>
              <a:t> from the presentation of data. </a:t>
            </a:r>
          </a:p>
          <a:p>
            <a:pPr marL="457200" indent="-457200" algn="l">
              <a:buFont typeface="Arial" panose="020B0604020202020204" pitchFamily="34" charset="0"/>
              <a:buChar char="•"/>
            </a:pPr>
            <a:r>
              <a:rPr lang="en-US" sz="2800" dirty="0"/>
              <a:t>Can reorganize metrics along several dimensions and allow data to be viewed from different perspectives, </a:t>
            </a:r>
            <a:r>
              <a:rPr lang="en-US" sz="2800" dirty="0">
                <a:solidFill>
                  <a:srgbClr val="FF0000"/>
                </a:solidFill>
              </a:rPr>
              <a:t>Supports multidimensional analysi</a:t>
            </a:r>
            <a:r>
              <a:rPr lang="en-US" sz="2800" dirty="0"/>
              <a:t>s. </a:t>
            </a:r>
          </a:p>
          <a:p>
            <a:pPr marL="457200" indent="-457200" algn="l">
              <a:buFont typeface="Arial" panose="020B0604020202020204" pitchFamily="34" charset="0"/>
              <a:buChar char="•"/>
            </a:pPr>
            <a:r>
              <a:rPr lang="en-US" sz="2800" dirty="0"/>
              <a:t>Is able to </a:t>
            </a:r>
            <a:r>
              <a:rPr lang="en-US" sz="2800" dirty="0">
                <a:solidFill>
                  <a:srgbClr val="FF0000"/>
                </a:solidFill>
              </a:rPr>
              <a:t>drill down or roll up </a:t>
            </a:r>
            <a:r>
              <a:rPr lang="en-US" sz="2800" dirty="0"/>
              <a:t>within each dimension. </a:t>
            </a:r>
          </a:p>
          <a:p>
            <a:pPr marL="457200" indent="-457200" algn="l">
              <a:buFont typeface="Arial" panose="020B0604020202020204" pitchFamily="34" charset="0"/>
              <a:buChar char="•"/>
            </a:pPr>
            <a:r>
              <a:rPr lang="en-US" sz="2800" dirty="0"/>
              <a:t>Is capable of applying </a:t>
            </a:r>
            <a:r>
              <a:rPr lang="en-US" sz="2800" dirty="0">
                <a:solidFill>
                  <a:srgbClr val="FF0000"/>
                </a:solidFill>
              </a:rPr>
              <a:t>mathematical formulas and calculations </a:t>
            </a:r>
            <a:r>
              <a:rPr lang="en-US" sz="2800" dirty="0"/>
              <a:t>to measures. </a:t>
            </a:r>
          </a:p>
          <a:p>
            <a:pPr marL="457200" indent="-457200" algn="l">
              <a:buFont typeface="Arial" panose="020B0604020202020204" pitchFamily="34" charset="0"/>
              <a:buChar char="•"/>
            </a:pPr>
            <a:r>
              <a:rPr lang="en-US" sz="2800" dirty="0"/>
              <a:t>Provides </a:t>
            </a:r>
            <a:r>
              <a:rPr lang="en-US" sz="2800" dirty="0">
                <a:solidFill>
                  <a:srgbClr val="FF0000"/>
                </a:solidFill>
              </a:rPr>
              <a:t>fast response</a:t>
            </a:r>
            <a:r>
              <a:rPr lang="en-US" sz="2800" dirty="0"/>
              <a:t>, facilitating speed-of-thought analysis. </a:t>
            </a:r>
          </a:p>
          <a:p>
            <a:pPr marL="457200" indent="-457200" algn="l">
              <a:buFont typeface="Arial" panose="020B0604020202020204" pitchFamily="34" charset="0"/>
              <a:buChar char="•"/>
            </a:pPr>
            <a:r>
              <a:rPr lang="en-US" sz="2800" dirty="0"/>
              <a:t>Complements the use of other information delivery techniques such as </a:t>
            </a:r>
            <a:r>
              <a:rPr lang="en-US" sz="2800" dirty="0">
                <a:solidFill>
                  <a:srgbClr val="FF0000"/>
                </a:solidFill>
              </a:rPr>
              <a:t>data mining. </a:t>
            </a:r>
          </a:p>
          <a:p>
            <a:pPr marL="457200" indent="-457200" algn="l">
              <a:buFont typeface="Arial" panose="020B0604020202020204" pitchFamily="34" charset="0"/>
              <a:buChar char="•"/>
            </a:pPr>
            <a:r>
              <a:rPr lang="en-US" sz="2800" dirty="0"/>
              <a:t>Improves the comprehension of result sets through </a:t>
            </a:r>
            <a:r>
              <a:rPr lang="en-US" sz="2800" dirty="0">
                <a:solidFill>
                  <a:srgbClr val="FF0000"/>
                </a:solidFill>
              </a:rPr>
              <a:t>visual presentations</a:t>
            </a:r>
            <a:r>
              <a:rPr lang="en-US" sz="2800" dirty="0"/>
              <a:t> using graphs and charts. </a:t>
            </a:r>
          </a:p>
          <a:p>
            <a:pPr marL="457200" indent="-457200" algn="l">
              <a:buFont typeface="Arial" panose="020B0604020202020204" pitchFamily="34" charset="0"/>
              <a:buChar char="•"/>
            </a:pPr>
            <a:r>
              <a:rPr lang="en-US" sz="2800" dirty="0"/>
              <a:t>Can be implemented on the </a:t>
            </a:r>
            <a:r>
              <a:rPr lang="en-US" sz="2800" dirty="0">
                <a:solidFill>
                  <a:srgbClr val="FF0000"/>
                </a:solidFill>
              </a:rPr>
              <a:t>Web. </a:t>
            </a:r>
          </a:p>
          <a:p>
            <a:pPr marL="457200" indent="-457200" algn="l">
              <a:buFont typeface="Arial" panose="020B0604020202020204" pitchFamily="34" charset="0"/>
              <a:buChar char="•"/>
            </a:pPr>
            <a:r>
              <a:rPr lang="en-US" sz="2800" dirty="0"/>
              <a:t>Designed for </a:t>
            </a:r>
            <a:r>
              <a:rPr lang="en-US" sz="2800" dirty="0">
                <a:solidFill>
                  <a:srgbClr val="FF0000"/>
                </a:solidFill>
              </a:rPr>
              <a:t>highly interactive analysis.</a:t>
            </a:r>
            <a:endParaRPr lang="en-IN" sz="2800" dirty="0">
              <a:solidFill>
                <a:srgbClr val="FF0000"/>
              </a:solidFill>
            </a:endParaRPr>
          </a:p>
          <a:p>
            <a:pPr algn="l"/>
            <a:endParaRPr lang="en-US" sz="1600" b="1" dirty="0">
              <a:solidFill>
                <a:srgbClr val="FF0000"/>
              </a:solidFill>
            </a:endParaRPr>
          </a:p>
          <a:p>
            <a:pPr algn="l"/>
            <a:endParaRPr lang="en-US" sz="2800" b="1"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151202125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a:t>
            </a:r>
            <a:r>
              <a:rPr lang="en-IN" sz="3200" b="1" dirty="0">
                <a:solidFill>
                  <a:srgbClr val="FF0000"/>
                </a:solidFill>
              </a:rPr>
              <a:t>OLAP</a:t>
            </a:r>
            <a:r>
              <a:rPr lang="en-IN" sz="3200" b="1" dirty="0"/>
              <a:t>:</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endParaRPr lang="en-US" sz="1600" b="1" dirty="0">
              <a:solidFill>
                <a:srgbClr val="FF0000"/>
              </a:solidFill>
            </a:endParaRPr>
          </a:p>
          <a:p>
            <a:pPr algn="l"/>
            <a:endParaRPr lang="en-US" sz="2800" b="1"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pic>
        <p:nvPicPr>
          <p:cNvPr id="6" name="Picture 5">
            <a:extLst>
              <a:ext uri="{FF2B5EF4-FFF2-40B4-BE49-F238E27FC236}">
                <a16:creationId xmlns:a16="http://schemas.microsoft.com/office/drawing/2014/main" id="{37A32DAE-492A-43EE-A432-D7BF6B008BE4}"/>
              </a:ext>
            </a:extLst>
          </p:cNvPr>
          <p:cNvPicPr>
            <a:picLocks noChangeAspect="1"/>
          </p:cNvPicPr>
          <p:nvPr/>
        </p:nvPicPr>
        <p:blipFill rotWithShape="1">
          <a:blip r:embed="rId2"/>
          <a:srcRect l="14782" t="15345" r="30870" b="15846"/>
          <a:stretch/>
        </p:blipFill>
        <p:spPr>
          <a:xfrm>
            <a:off x="226515" y="738664"/>
            <a:ext cx="11302876" cy="5953684"/>
          </a:xfrm>
          <a:prstGeom prst="rect">
            <a:avLst/>
          </a:prstGeom>
        </p:spPr>
      </p:pic>
    </p:spTree>
    <p:extLst>
      <p:ext uri="{BB962C8B-B14F-4D97-AF65-F5344CB8AC3E}">
        <p14:creationId xmlns:p14="http://schemas.microsoft.com/office/powerpoint/2010/main" val="219704091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a:t>
            </a:r>
            <a:r>
              <a:rPr lang="en-IN" sz="3200" b="1" dirty="0">
                <a:solidFill>
                  <a:srgbClr val="FF0000"/>
                </a:solidFill>
              </a:rPr>
              <a:t>OLAP</a:t>
            </a:r>
            <a:r>
              <a:rPr lang="en-IN" sz="3200" b="1" dirty="0"/>
              <a:t>:</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endParaRPr lang="en-US" sz="1600" b="1" dirty="0">
              <a:solidFill>
                <a:srgbClr val="FF0000"/>
              </a:solidFill>
            </a:endParaRPr>
          </a:p>
          <a:p>
            <a:pPr algn="l"/>
            <a:endParaRPr lang="en-US" sz="2800" b="1"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
        <p:nvSpPr>
          <p:cNvPr id="7" name="Rectangle 6">
            <a:extLst>
              <a:ext uri="{FF2B5EF4-FFF2-40B4-BE49-F238E27FC236}">
                <a16:creationId xmlns:a16="http://schemas.microsoft.com/office/drawing/2014/main" id="{EDB2507C-16BF-4B79-93F7-93DF945A2D2F}"/>
              </a:ext>
            </a:extLst>
          </p:cNvPr>
          <p:cNvSpPr/>
          <p:nvPr/>
        </p:nvSpPr>
        <p:spPr>
          <a:xfrm>
            <a:off x="131907" y="800218"/>
            <a:ext cx="3564117" cy="707886"/>
          </a:xfrm>
          <a:prstGeom prst="rect">
            <a:avLst/>
          </a:prstGeom>
        </p:spPr>
        <p:txBody>
          <a:bodyPr wrap="none">
            <a:spAutoFit/>
          </a:bodyPr>
          <a:lstStyle/>
          <a:p>
            <a:r>
              <a:rPr lang="en-IN" sz="4000" dirty="0"/>
              <a:t>OLAP definition:</a:t>
            </a:r>
          </a:p>
        </p:txBody>
      </p:sp>
      <p:sp>
        <p:nvSpPr>
          <p:cNvPr id="8" name="TextBox 7">
            <a:extLst>
              <a:ext uri="{FF2B5EF4-FFF2-40B4-BE49-F238E27FC236}">
                <a16:creationId xmlns:a16="http://schemas.microsoft.com/office/drawing/2014/main" id="{C96DC31A-B4D3-4DC6-A945-DCFD7637B4E4}"/>
              </a:ext>
            </a:extLst>
          </p:cNvPr>
          <p:cNvSpPr txBox="1"/>
          <p:nvPr/>
        </p:nvSpPr>
        <p:spPr>
          <a:xfrm>
            <a:off x="238539" y="1775791"/>
            <a:ext cx="11569148" cy="5262979"/>
          </a:xfrm>
          <a:prstGeom prst="rect">
            <a:avLst/>
          </a:prstGeom>
          <a:noFill/>
        </p:spPr>
        <p:txBody>
          <a:bodyPr wrap="square" rtlCol="0">
            <a:spAutoFit/>
          </a:bodyPr>
          <a:lstStyle/>
          <a:p>
            <a:r>
              <a:rPr lang="en-US" sz="2800" dirty="0"/>
              <a:t>The term OLAP or online analytical processing was introduced in a paper entitled “Providing On-Line Analytical Processing to User Analysts,” by Dr. E. F. Codd, the acknowledged “father” of the relational database model. The paper, published in 1993, defined 12 rules or guidelines for an OLAP system. Later, in 1995, six additional rules were included. </a:t>
            </a:r>
          </a:p>
          <a:p>
            <a:endParaRPr lang="en-US" sz="2800" dirty="0"/>
          </a:p>
          <a:p>
            <a:r>
              <a:rPr lang="en-US" sz="2800" dirty="0"/>
              <a:t>On-Line Analytical Processing (OLAP) is a category of software technology that enables analysts, managers and executives to gain insight into data through fast, consistent, interactive access in a wide variety of possible views of information that has been transformed from raw data to reflect the real dimensionality of the enterprise as understood by the user.</a:t>
            </a:r>
          </a:p>
          <a:p>
            <a:endParaRPr lang="en-IN" sz="2800" dirty="0"/>
          </a:p>
        </p:txBody>
      </p:sp>
    </p:spTree>
    <p:extLst>
      <p:ext uri="{BB962C8B-B14F-4D97-AF65-F5344CB8AC3E}">
        <p14:creationId xmlns:p14="http://schemas.microsoft.com/office/powerpoint/2010/main" val="109247329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a:t>
            </a:r>
            <a:r>
              <a:rPr lang="en-IN" sz="3200" b="1" dirty="0">
                <a:solidFill>
                  <a:srgbClr val="FF0000"/>
                </a:solidFill>
              </a:rPr>
              <a:t>OLAP</a:t>
            </a:r>
            <a:r>
              <a:rPr lang="en-IN" sz="3200" b="1" dirty="0"/>
              <a:t>:</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endParaRPr lang="en-US" sz="1600" b="1" dirty="0">
              <a:solidFill>
                <a:srgbClr val="FF0000"/>
              </a:solidFill>
            </a:endParaRPr>
          </a:p>
          <a:p>
            <a:pPr algn="l"/>
            <a:endParaRPr lang="en-US" sz="2800" b="1"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pic>
        <p:nvPicPr>
          <p:cNvPr id="6" name="Picture 5">
            <a:extLst>
              <a:ext uri="{FF2B5EF4-FFF2-40B4-BE49-F238E27FC236}">
                <a16:creationId xmlns:a16="http://schemas.microsoft.com/office/drawing/2014/main" id="{5402C0EA-021A-402D-B63F-11A51DF5E904}"/>
              </a:ext>
            </a:extLst>
          </p:cNvPr>
          <p:cNvPicPr>
            <a:picLocks noChangeAspect="1"/>
          </p:cNvPicPr>
          <p:nvPr/>
        </p:nvPicPr>
        <p:blipFill rotWithShape="1">
          <a:blip r:embed="rId2"/>
          <a:srcRect l="19891" t="32455" r="35435" b="8507"/>
          <a:stretch/>
        </p:blipFill>
        <p:spPr>
          <a:xfrm>
            <a:off x="1816100" y="1007166"/>
            <a:ext cx="8953500" cy="5368234"/>
          </a:xfrm>
          <a:prstGeom prst="rect">
            <a:avLst/>
          </a:prstGeom>
        </p:spPr>
      </p:pic>
    </p:spTree>
    <p:extLst>
      <p:ext uri="{BB962C8B-B14F-4D97-AF65-F5344CB8AC3E}">
        <p14:creationId xmlns:p14="http://schemas.microsoft.com/office/powerpoint/2010/main" val="3176513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4"/>
            <a:ext cx="12192000" cy="6482231"/>
          </a:xfrm>
          <a:solidFill>
            <a:schemeClr val="accent1">
              <a:lumMod val="20000"/>
              <a:lumOff val="80000"/>
            </a:schemeClr>
          </a:solidFill>
          <a:ln>
            <a:solidFill>
              <a:schemeClr val="accent1"/>
            </a:solidFill>
          </a:ln>
        </p:spPr>
        <p:txBody>
          <a:bodyPr>
            <a:normAutofit/>
          </a:bodyPr>
          <a:lstStyle/>
          <a:p>
            <a:r>
              <a:rPr lang="en-IN" dirty="0"/>
              <a:t>Data Extraction Techniques</a:t>
            </a:r>
          </a:p>
          <a:p>
            <a:pPr algn="just"/>
            <a:endParaRPr lang="en-US"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pic>
        <p:nvPicPr>
          <p:cNvPr id="6" name="Picture 5">
            <a:extLst>
              <a:ext uri="{FF2B5EF4-FFF2-40B4-BE49-F238E27FC236}">
                <a16:creationId xmlns:a16="http://schemas.microsoft.com/office/drawing/2014/main" id="{4C70434E-1EC1-491A-91F3-F088A7FE29DC}"/>
              </a:ext>
            </a:extLst>
          </p:cNvPr>
          <p:cNvPicPr>
            <a:picLocks noChangeAspect="1"/>
          </p:cNvPicPr>
          <p:nvPr/>
        </p:nvPicPr>
        <p:blipFill rotWithShape="1">
          <a:blip r:embed="rId2"/>
          <a:srcRect l="14782" t="20662" r="32065" b="5293"/>
          <a:stretch/>
        </p:blipFill>
        <p:spPr>
          <a:xfrm>
            <a:off x="1345095" y="1023775"/>
            <a:ext cx="9501808" cy="5837583"/>
          </a:xfrm>
          <a:prstGeom prst="rect">
            <a:avLst/>
          </a:prstGeom>
        </p:spPr>
      </p:pic>
    </p:spTree>
    <p:extLst>
      <p:ext uri="{BB962C8B-B14F-4D97-AF65-F5344CB8AC3E}">
        <p14:creationId xmlns:p14="http://schemas.microsoft.com/office/powerpoint/2010/main" val="34507280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a:t>
            </a:r>
            <a:r>
              <a:rPr lang="en-IN" sz="3200" b="1" dirty="0">
                <a:solidFill>
                  <a:srgbClr val="FF0000"/>
                </a:solidFill>
              </a:rPr>
              <a:t>OLAP</a:t>
            </a:r>
            <a:r>
              <a:rPr lang="en-IN" sz="3200" b="1" dirty="0"/>
              <a:t>:</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endParaRPr lang="en-US" sz="1600" b="1" dirty="0">
              <a:solidFill>
                <a:srgbClr val="FF0000"/>
              </a:solidFill>
            </a:endParaRPr>
          </a:p>
          <a:p>
            <a:pPr algn="l"/>
            <a:endParaRPr lang="en-US" sz="2800" b="1"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pic>
        <p:nvPicPr>
          <p:cNvPr id="7" name="Picture 6">
            <a:extLst>
              <a:ext uri="{FF2B5EF4-FFF2-40B4-BE49-F238E27FC236}">
                <a16:creationId xmlns:a16="http://schemas.microsoft.com/office/drawing/2014/main" id="{1DC0D7F9-0212-4898-9BF9-AD18D4AA18D7}"/>
              </a:ext>
            </a:extLst>
          </p:cNvPr>
          <p:cNvPicPr>
            <a:picLocks noChangeAspect="1"/>
          </p:cNvPicPr>
          <p:nvPr/>
        </p:nvPicPr>
        <p:blipFill rotWithShape="1">
          <a:blip r:embed="rId2"/>
          <a:srcRect l="18646" t="19283" r="33125" b="14983"/>
          <a:stretch/>
        </p:blipFill>
        <p:spPr>
          <a:xfrm>
            <a:off x="2273300" y="1169551"/>
            <a:ext cx="8676054" cy="4659750"/>
          </a:xfrm>
          <a:prstGeom prst="rect">
            <a:avLst/>
          </a:prstGeom>
        </p:spPr>
      </p:pic>
      <p:sp>
        <p:nvSpPr>
          <p:cNvPr id="8" name="TextBox 7">
            <a:extLst>
              <a:ext uri="{FF2B5EF4-FFF2-40B4-BE49-F238E27FC236}">
                <a16:creationId xmlns:a16="http://schemas.microsoft.com/office/drawing/2014/main" id="{620657B8-D0E3-49B9-9489-863B19A4F09A}"/>
              </a:ext>
            </a:extLst>
          </p:cNvPr>
          <p:cNvSpPr txBox="1"/>
          <p:nvPr/>
        </p:nvSpPr>
        <p:spPr>
          <a:xfrm>
            <a:off x="60163" y="553998"/>
            <a:ext cx="5067300" cy="646331"/>
          </a:xfrm>
          <a:prstGeom prst="rect">
            <a:avLst/>
          </a:prstGeom>
          <a:noFill/>
        </p:spPr>
        <p:txBody>
          <a:bodyPr wrap="square" rtlCol="0">
            <a:spAutoFit/>
          </a:bodyPr>
          <a:lstStyle/>
          <a:p>
            <a:r>
              <a:rPr lang="en-IN" sz="3600" dirty="0"/>
              <a:t>Dimensional Analysis</a:t>
            </a:r>
          </a:p>
        </p:txBody>
      </p:sp>
    </p:spTree>
    <p:extLst>
      <p:ext uri="{BB962C8B-B14F-4D97-AF65-F5344CB8AC3E}">
        <p14:creationId xmlns:p14="http://schemas.microsoft.com/office/powerpoint/2010/main" val="337584817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a:t>
            </a:r>
            <a:r>
              <a:rPr lang="en-IN" sz="3200" b="1" dirty="0">
                <a:solidFill>
                  <a:srgbClr val="FF0000"/>
                </a:solidFill>
              </a:rPr>
              <a:t>OLAP</a:t>
            </a:r>
            <a:r>
              <a:rPr lang="en-IN" sz="3200" b="1" dirty="0"/>
              <a:t>:</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endParaRPr lang="en-US" sz="1600" b="1" dirty="0">
              <a:solidFill>
                <a:srgbClr val="FF0000"/>
              </a:solidFill>
            </a:endParaRPr>
          </a:p>
          <a:p>
            <a:pPr algn="l"/>
            <a:endParaRPr lang="en-US" sz="2800" b="1"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
        <p:nvSpPr>
          <p:cNvPr id="8" name="TextBox 7">
            <a:extLst>
              <a:ext uri="{FF2B5EF4-FFF2-40B4-BE49-F238E27FC236}">
                <a16:creationId xmlns:a16="http://schemas.microsoft.com/office/drawing/2014/main" id="{620657B8-D0E3-49B9-9489-863B19A4F09A}"/>
              </a:ext>
            </a:extLst>
          </p:cNvPr>
          <p:cNvSpPr txBox="1"/>
          <p:nvPr/>
        </p:nvSpPr>
        <p:spPr>
          <a:xfrm>
            <a:off x="60163" y="553998"/>
            <a:ext cx="5067300" cy="523220"/>
          </a:xfrm>
          <a:prstGeom prst="rect">
            <a:avLst/>
          </a:prstGeom>
          <a:noFill/>
        </p:spPr>
        <p:txBody>
          <a:bodyPr wrap="square" rtlCol="0">
            <a:spAutoFit/>
          </a:bodyPr>
          <a:lstStyle/>
          <a:p>
            <a:r>
              <a:rPr lang="en-IN" sz="2800" dirty="0"/>
              <a:t>Dimensional Analysis</a:t>
            </a:r>
          </a:p>
        </p:txBody>
      </p:sp>
      <p:pic>
        <p:nvPicPr>
          <p:cNvPr id="6" name="Picture 5">
            <a:extLst>
              <a:ext uri="{FF2B5EF4-FFF2-40B4-BE49-F238E27FC236}">
                <a16:creationId xmlns:a16="http://schemas.microsoft.com/office/drawing/2014/main" id="{3A570802-2FE9-4923-888A-61C4BD16A319}"/>
              </a:ext>
            </a:extLst>
          </p:cNvPr>
          <p:cNvPicPr>
            <a:picLocks noChangeAspect="1"/>
          </p:cNvPicPr>
          <p:nvPr/>
        </p:nvPicPr>
        <p:blipFill rotWithShape="1">
          <a:blip r:embed="rId2"/>
          <a:srcRect l="13846" t="21359" r="29230" b="15866"/>
          <a:stretch/>
        </p:blipFill>
        <p:spPr>
          <a:xfrm>
            <a:off x="1371600" y="1077218"/>
            <a:ext cx="9291917" cy="5511841"/>
          </a:xfrm>
          <a:prstGeom prst="rect">
            <a:avLst/>
          </a:prstGeom>
        </p:spPr>
      </p:pic>
    </p:spTree>
    <p:extLst>
      <p:ext uri="{BB962C8B-B14F-4D97-AF65-F5344CB8AC3E}">
        <p14:creationId xmlns:p14="http://schemas.microsoft.com/office/powerpoint/2010/main" val="40262048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a:t>
            </a:r>
            <a:r>
              <a:rPr lang="en-IN" sz="3200" b="1" dirty="0">
                <a:solidFill>
                  <a:srgbClr val="FF0000"/>
                </a:solidFill>
              </a:rPr>
              <a:t>OLAP</a:t>
            </a:r>
            <a:r>
              <a:rPr lang="en-IN" sz="3200" b="1" dirty="0"/>
              <a:t>:</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endParaRPr lang="en-US" sz="1600" b="1" dirty="0">
              <a:solidFill>
                <a:srgbClr val="FF0000"/>
              </a:solidFill>
            </a:endParaRPr>
          </a:p>
          <a:p>
            <a:pPr algn="l"/>
            <a:endParaRPr lang="en-US" sz="2800" b="1"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
        <p:nvSpPr>
          <p:cNvPr id="7" name="Rectangle 6">
            <a:extLst>
              <a:ext uri="{FF2B5EF4-FFF2-40B4-BE49-F238E27FC236}">
                <a16:creationId xmlns:a16="http://schemas.microsoft.com/office/drawing/2014/main" id="{6F62C2D2-6D15-493A-83F0-38CE4B97C894}"/>
              </a:ext>
            </a:extLst>
          </p:cNvPr>
          <p:cNvSpPr/>
          <p:nvPr/>
        </p:nvSpPr>
        <p:spPr>
          <a:xfrm>
            <a:off x="32912" y="735955"/>
            <a:ext cx="12159088" cy="6124754"/>
          </a:xfrm>
          <a:prstGeom prst="rect">
            <a:avLst/>
          </a:prstGeom>
        </p:spPr>
        <p:txBody>
          <a:bodyPr wrap="square">
            <a:spAutoFit/>
          </a:bodyPr>
          <a:lstStyle/>
          <a:p>
            <a:r>
              <a:rPr lang="en-IN" sz="2800" dirty="0"/>
              <a:t>1) Query :</a:t>
            </a:r>
          </a:p>
          <a:p>
            <a:r>
              <a:rPr lang="en-IN" sz="2800" dirty="0">
                <a:solidFill>
                  <a:srgbClr val="FF0000"/>
                </a:solidFill>
              </a:rPr>
              <a:t>Display the total sales of all products for past five years in all stores. </a:t>
            </a:r>
          </a:p>
          <a:p>
            <a:r>
              <a:rPr lang="en-IN" sz="2800" dirty="0"/>
              <a:t>Display of Results :</a:t>
            </a:r>
          </a:p>
          <a:p>
            <a:r>
              <a:rPr lang="en-IN" sz="2800" dirty="0"/>
              <a:t>Rows: Year numbers 2000, 1999, 1998, 1997, 1996 </a:t>
            </a:r>
          </a:p>
          <a:p>
            <a:r>
              <a:rPr lang="en-IN" sz="2800" dirty="0"/>
              <a:t>Columns: Total Sales for all products </a:t>
            </a:r>
          </a:p>
          <a:p>
            <a:r>
              <a:rPr lang="en-IN" sz="2800" dirty="0"/>
              <a:t>Page: All stores</a:t>
            </a:r>
          </a:p>
          <a:p>
            <a:endParaRPr lang="en-IN" sz="2800" dirty="0"/>
          </a:p>
          <a:p>
            <a:r>
              <a:rPr lang="en-IN" sz="2800" dirty="0"/>
              <a:t>2) Query </a:t>
            </a:r>
          </a:p>
          <a:p>
            <a:r>
              <a:rPr lang="en-IN" sz="2800" dirty="0">
                <a:solidFill>
                  <a:srgbClr val="FF0000"/>
                </a:solidFill>
              </a:rPr>
              <a:t>Compare total sales for all stores, product by product, between years 2000 and 1999. </a:t>
            </a:r>
          </a:p>
          <a:p>
            <a:r>
              <a:rPr lang="en-IN" sz="2800" dirty="0"/>
              <a:t>Display of Results</a:t>
            </a:r>
          </a:p>
          <a:p>
            <a:r>
              <a:rPr lang="en-IN" sz="2800" dirty="0"/>
              <a:t>Rows: Year numbers 2000, 1999; difference; percentage increase or decrease </a:t>
            </a:r>
          </a:p>
          <a:p>
            <a:r>
              <a:rPr lang="en-IN" sz="2800" dirty="0"/>
              <a:t>Columns: One column per product, showing all products </a:t>
            </a:r>
          </a:p>
          <a:p>
            <a:r>
              <a:rPr lang="en-IN" sz="2800" dirty="0"/>
              <a:t>Page: All stores </a:t>
            </a:r>
          </a:p>
        </p:txBody>
      </p:sp>
    </p:spTree>
    <p:extLst>
      <p:ext uri="{BB962C8B-B14F-4D97-AF65-F5344CB8AC3E}">
        <p14:creationId xmlns:p14="http://schemas.microsoft.com/office/powerpoint/2010/main" val="424539495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a:t>
            </a:r>
            <a:r>
              <a:rPr lang="en-IN" sz="3200" b="1" dirty="0">
                <a:solidFill>
                  <a:srgbClr val="FF0000"/>
                </a:solidFill>
              </a:rPr>
              <a:t>OLAP</a:t>
            </a:r>
            <a:r>
              <a:rPr lang="en-IN" sz="3200" b="1" dirty="0"/>
              <a:t>:</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sz="2800" dirty="0"/>
              <a:t>3) Query : </a:t>
            </a:r>
            <a:r>
              <a:rPr lang="en-US" sz="2800" dirty="0">
                <a:solidFill>
                  <a:srgbClr val="FF0000"/>
                </a:solidFill>
              </a:rPr>
              <a:t>Show comparison of total sales for all stores, product by product, between years 2000 and 1999 only for those products with reduced sales. </a:t>
            </a:r>
          </a:p>
          <a:p>
            <a:pPr algn="l"/>
            <a:r>
              <a:rPr lang="en-US" sz="2800" dirty="0"/>
              <a:t>Display of Results </a:t>
            </a:r>
          </a:p>
          <a:p>
            <a:pPr algn="l"/>
            <a:r>
              <a:rPr lang="en-US" sz="2800" dirty="0"/>
              <a:t>Rows: Year numbers 2000, 1999; difference; percentage decrease </a:t>
            </a:r>
          </a:p>
          <a:p>
            <a:pPr algn="l"/>
            <a:r>
              <a:rPr lang="en-US" sz="2800" dirty="0"/>
              <a:t>Columns: One column per product, showing only the qualifying products </a:t>
            </a:r>
          </a:p>
          <a:p>
            <a:pPr algn="l"/>
            <a:r>
              <a:rPr lang="en-US" sz="2800" dirty="0"/>
              <a:t>Page: All stores </a:t>
            </a:r>
          </a:p>
          <a:p>
            <a:pPr algn="l"/>
            <a:r>
              <a:rPr lang="en-US" sz="2800" dirty="0"/>
              <a:t>4) Query : </a:t>
            </a:r>
            <a:r>
              <a:rPr lang="en-US" sz="2800" dirty="0">
                <a:solidFill>
                  <a:srgbClr val="FF0000"/>
                </a:solidFill>
              </a:rPr>
              <a:t>Show comparison of sales by individual stores, product by product, between years 2000 and 1999 only for those products with reduced sales. </a:t>
            </a:r>
          </a:p>
          <a:p>
            <a:pPr algn="l"/>
            <a:r>
              <a:rPr lang="en-US" sz="2800" dirty="0"/>
              <a:t>Display of Results </a:t>
            </a:r>
          </a:p>
          <a:p>
            <a:pPr algn="l"/>
            <a:r>
              <a:rPr lang="en-US" sz="2800" dirty="0"/>
              <a:t>Rows: Year numbers 2000, 1999; difference; percentage decrease </a:t>
            </a:r>
          </a:p>
          <a:p>
            <a:pPr algn="l"/>
            <a:r>
              <a:rPr lang="en-US" sz="2800" dirty="0"/>
              <a:t>Columns: One column per product, showing only the qualifying products </a:t>
            </a:r>
          </a:p>
          <a:p>
            <a:pPr algn="l"/>
            <a:r>
              <a:rPr lang="en-US" sz="2800" dirty="0"/>
              <a:t>Page: One store per page </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32090069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a:t>
            </a:r>
            <a:r>
              <a:rPr lang="en-IN" sz="3200" b="1" dirty="0">
                <a:solidFill>
                  <a:srgbClr val="FF0000"/>
                </a:solidFill>
              </a:rPr>
              <a:t>OLAP</a:t>
            </a:r>
            <a:r>
              <a:rPr lang="en-IN" sz="3200" b="1" dirty="0"/>
              <a:t>:</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sz="2800" dirty="0"/>
              <a:t>5) Query : </a:t>
            </a:r>
            <a:r>
              <a:rPr lang="en-US" sz="2800" dirty="0">
                <a:solidFill>
                  <a:srgbClr val="FF0000"/>
                </a:solidFill>
              </a:rPr>
              <a:t>Show the results of the previous query, but rotating and switching the columns with rows.</a:t>
            </a:r>
          </a:p>
          <a:p>
            <a:pPr algn="l"/>
            <a:r>
              <a:rPr lang="en-US" sz="2800" dirty="0"/>
              <a:t>Display of Results </a:t>
            </a:r>
          </a:p>
          <a:p>
            <a:pPr algn="l"/>
            <a:r>
              <a:rPr lang="en-US" sz="2800" dirty="0"/>
              <a:t>Rows: One row per product, showing only the qualifying products </a:t>
            </a:r>
          </a:p>
          <a:p>
            <a:pPr algn="l"/>
            <a:r>
              <a:rPr lang="en-US" sz="2800" dirty="0"/>
              <a:t>Columns: Year numbers 2000, 1999; difference; percentage decrease </a:t>
            </a:r>
          </a:p>
          <a:p>
            <a:pPr algn="l"/>
            <a:r>
              <a:rPr lang="en-US" sz="2800" dirty="0"/>
              <a:t>Page: One store per page</a:t>
            </a:r>
          </a:p>
          <a:p>
            <a:pPr algn="l"/>
            <a:endParaRPr lang="en-US" sz="2800" dirty="0"/>
          </a:p>
          <a:p>
            <a:pPr algn="l"/>
            <a:r>
              <a:rPr lang="en-US" sz="2800" dirty="0"/>
              <a:t>**This multidimensional analysis can continue on until the analyst determines how many products showed reduced sales and which stores suffered the most. </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146954676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a:t>
            </a:r>
            <a:r>
              <a:rPr lang="en-IN" sz="3200" b="1" dirty="0">
                <a:solidFill>
                  <a:srgbClr val="FF0000"/>
                </a:solidFill>
              </a:rPr>
              <a:t>OLAP</a:t>
            </a:r>
            <a:r>
              <a:rPr lang="en-IN" sz="3200" b="1" dirty="0"/>
              <a:t>:</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sz="2800" dirty="0">
                <a:solidFill>
                  <a:srgbClr val="FF0000"/>
                </a:solidFill>
              </a:rPr>
              <a:t>What are Hypercubes? </a:t>
            </a:r>
          </a:p>
          <a:p>
            <a:pPr algn="l"/>
            <a:r>
              <a:rPr lang="en-US" sz="2800" dirty="0"/>
              <a:t>How do you represent a four-dimensional model with data points along the edges of a three-dimensional cube? </a:t>
            </a:r>
          </a:p>
          <a:p>
            <a:pPr algn="l"/>
            <a:r>
              <a:rPr lang="en-US" sz="2800" dirty="0"/>
              <a:t>How do you slice the data to display pages?</a:t>
            </a:r>
          </a:p>
          <a:p>
            <a:pPr algn="l"/>
            <a:r>
              <a:rPr lang="en-US" sz="2800" dirty="0"/>
              <a:t>Let us begin with the two business dimensions of product and time. </a:t>
            </a:r>
          </a:p>
          <a:p>
            <a:pPr algn="l"/>
            <a:r>
              <a:rPr lang="en-US" sz="2800" dirty="0"/>
              <a:t>Usually, business users </a:t>
            </a:r>
            <a:r>
              <a:rPr lang="en-US" sz="2800" dirty="0">
                <a:solidFill>
                  <a:srgbClr val="FF0000"/>
                </a:solidFill>
              </a:rPr>
              <a:t>wish to analyze not just sales but other metrics </a:t>
            </a:r>
            <a:r>
              <a:rPr lang="en-US" sz="2800" dirty="0"/>
              <a:t>as well. Assume that the metrics to be analyzed are fixed cost, variable cost, indirect sales, direct sales, and profit margin. These are five common metrics.</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426765238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a:t>
            </a:r>
            <a:r>
              <a:rPr lang="en-IN" sz="3200" b="1" dirty="0">
                <a:solidFill>
                  <a:srgbClr val="FF0000"/>
                </a:solidFill>
              </a:rPr>
              <a:t>OLAP</a:t>
            </a:r>
            <a:r>
              <a:rPr lang="en-IN" sz="3200" b="1" dirty="0"/>
              <a:t>:</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sz="2800" dirty="0"/>
              <a:t>What are Hypercubes? </a:t>
            </a:r>
          </a:p>
          <a:p>
            <a:pPr algn="l"/>
            <a:r>
              <a:rPr lang="en-US" sz="2800" dirty="0">
                <a:solidFill>
                  <a:srgbClr val="FF0000"/>
                </a:solidFill>
              </a:rPr>
              <a:t>Sample page of the</a:t>
            </a:r>
          </a:p>
          <a:p>
            <a:pPr algn="l"/>
            <a:r>
              <a:rPr lang="en-US" sz="2800" dirty="0">
                <a:solidFill>
                  <a:srgbClr val="FF0000"/>
                </a:solidFill>
              </a:rPr>
              <a:t>spreadsheet display. </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pic>
        <p:nvPicPr>
          <p:cNvPr id="6" name="Picture 5">
            <a:extLst>
              <a:ext uri="{FF2B5EF4-FFF2-40B4-BE49-F238E27FC236}">
                <a16:creationId xmlns:a16="http://schemas.microsoft.com/office/drawing/2014/main" id="{2253E820-DD33-44E1-9178-538A9127BD8A}"/>
              </a:ext>
            </a:extLst>
          </p:cNvPr>
          <p:cNvPicPr>
            <a:picLocks noChangeAspect="1"/>
          </p:cNvPicPr>
          <p:nvPr/>
        </p:nvPicPr>
        <p:blipFill rotWithShape="1">
          <a:blip r:embed="rId2"/>
          <a:srcRect l="14021" t="17038" r="30000" b="11478"/>
          <a:stretch/>
        </p:blipFill>
        <p:spPr>
          <a:xfrm>
            <a:off x="3366052" y="768527"/>
            <a:ext cx="8719931" cy="5940527"/>
          </a:xfrm>
          <a:prstGeom prst="rect">
            <a:avLst/>
          </a:prstGeom>
        </p:spPr>
      </p:pic>
    </p:spTree>
    <p:extLst>
      <p:ext uri="{BB962C8B-B14F-4D97-AF65-F5344CB8AC3E}">
        <p14:creationId xmlns:p14="http://schemas.microsoft.com/office/powerpoint/2010/main" val="30756058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a:t>
            </a:r>
            <a:r>
              <a:rPr lang="en-IN" sz="3200" b="1" dirty="0">
                <a:solidFill>
                  <a:srgbClr val="FF0000"/>
                </a:solidFill>
              </a:rPr>
              <a:t>OLAP</a:t>
            </a:r>
            <a:r>
              <a:rPr lang="en-IN" sz="3200" b="1" dirty="0"/>
              <a:t>:</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sz="2800" dirty="0"/>
              <a:t>What are Hypercubes? </a:t>
            </a:r>
          </a:p>
          <a:p>
            <a:pPr algn="l"/>
            <a:endParaRPr lang="en-US" sz="2800" dirty="0"/>
          </a:p>
          <a:p>
            <a:pPr algn="l"/>
            <a:r>
              <a:rPr lang="en-US" sz="2800" dirty="0"/>
              <a:t>In the figure, please also note the three straight lines, </a:t>
            </a:r>
          </a:p>
          <a:p>
            <a:pPr algn="l"/>
            <a:r>
              <a:rPr lang="en-US" sz="2800" dirty="0"/>
              <a:t>two of which represent the two business dimensions</a:t>
            </a:r>
          </a:p>
          <a:p>
            <a:pPr algn="l"/>
            <a:r>
              <a:rPr lang="en-US" sz="2800" dirty="0"/>
              <a:t>and the third, the metrics. </a:t>
            </a:r>
          </a:p>
          <a:p>
            <a:pPr algn="l"/>
            <a:r>
              <a:rPr lang="en-US" sz="2800" dirty="0"/>
              <a:t>You can independently move up or down along </a:t>
            </a:r>
          </a:p>
          <a:p>
            <a:pPr algn="l"/>
            <a:r>
              <a:rPr lang="en-US" sz="2800" dirty="0"/>
              <a:t>the straight lines. </a:t>
            </a:r>
          </a:p>
          <a:p>
            <a:pPr algn="l"/>
            <a:r>
              <a:rPr lang="en-US" sz="2800" dirty="0"/>
              <a:t>Some experts refer to this representation of </a:t>
            </a:r>
          </a:p>
          <a:p>
            <a:pPr algn="l"/>
            <a:r>
              <a:rPr lang="en-US" sz="2800" dirty="0"/>
              <a:t>a multidimension as a </a:t>
            </a:r>
          </a:p>
          <a:p>
            <a:pPr algn="l"/>
            <a:r>
              <a:rPr lang="en-US" sz="2800" dirty="0"/>
              <a:t>multidimensional domain structure (MDS). </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pic>
        <p:nvPicPr>
          <p:cNvPr id="6" name="Picture 5">
            <a:extLst>
              <a:ext uri="{FF2B5EF4-FFF2-40B4-BE49-F238E27FC236}">
                <a16:creationId xmlns:a16="http://schemas.microsoft.com/office/drawing/2014/main" id="{2253E820-DD33-44E1-9178-538A9127BD8A}"/>
              </a:ext>
            </a:extLst>
          </p:cNvPr>
          <p:cNvPicPr>
            <a:picLocks noChangeAspect="1"/>
          </p:cNvPicPr>
          <p:nvPr/>
        </p:nvPicPr>
        <p:blipFill rotWithShape="1">
          <a:blip r:embed="rId2"/>
          <a:srcRect l="46009" t="23717" r="30000" b="20577"/>
          <a:stretch/>
        </p:blipFill>
        <p:spPr>
          <a:xfrm>
            <a:off x="7938052" y="738664"/>
            <a:ext cx="4253948" cy="5807910"/>
          </a:xfrm>
          <a:prstGeom prst="rect">
            <a:avLst/>
          </a:prstGeom>
        </p:spPr>
      </p:pic>
    </p:spTree>
    <p:extLst>
      <p:ext uri="{BB962C8B-B14F-4D97-AF65-F5344CB8AC3E}">
        <p14:creationId xmlns:p14="http://schemas.microsoft.com/office/powerpoint/2010/main" val="237167381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a:t>
            </a:r>
            <a:r>
              <a:rPr lang="en-IN" sz="3200" b="1" dirty="0">
                <a:solidFill>
                  <a:srgbClr val="FF0000"/>
                </a:solidFill>
              </a:rPr>
              <a:t>OLAP</a:t>
            </a:r>
            <a:r>
              <a:rPr lang="en-IN" sz="3200" b="1" dirty="0"/>
              <a:t>:</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sz="2800" dirty="0"/>
              <a:t>What are Hypercubes? </a:t>
            </a:r>
          </a:p>
          <a:p>
            <a:pPr algn="l"/>
            <a:endParaRPr lang="en-US" sz="2800" dirty="0"/>
          </a:p>
          <a:p>
            <a:pPr algn="l"/>
            <a:r>
              <a:rPr lang="en-US" sz="2800" dirty="0"/>
              <a:t>Now add another business dimension</a:t>
            </a:r>
          </a:p>
          <a:p>
            <a:pPr algn="l"/>
            <a:r>
              <a:rPr lang="en-US" sz="2800" dirty="0"/>
              <a:t>to the model. </a:t>
            </a:r>
          </a:p>
          <a:p>
            <a:pPr algn="l"/>
            <a:r>
              <a:rPr lang="en-US" sz="2800" dirty="0"/>
              <a:t>Let us add the store dimension. </a:t>
            </a:r>
          </a:p>
          <a:p>
            <a:pPr algn="l"/>
            <a:r>
              <a:rPr lang="en-US" sz="2800" dirty="0"/>
              <a:t>That results in three business</a:t>
            </a:r>
          </a:p>
          <a:p>
            <a:pPr algn="l"/>
            <a:r>
              <a:rPr lang="en-US" sz="2800" dirty="0"/>
              <a:t> dimensions </a:t>
            </a:r>
          </a:p>
          <a:p>
            <a:pPr algn="l"/>
            <a:r>
              <a:rPr lang="en-US" sz="2800" dirty="0"/>
              <a:t>plus the metrics data.</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pic>
        <p:nvPicPr>
          <p:cNvPr id="7" name="Picture 6">
            <a:extLst>
              <a:ext uri="{FF2B5EF4-FFF2-40B4-BE49-F238E27FC236}">
                <a16:creationId xmlns:a16="http://schemas.microsoft.com/office/drawing/2014/main" id="{FAE34A97-83DB-4FBB-85AD-9716B047B241}"/>
              </a:ext>
            </a:extLst>
          </p:cNvPr>
          <p:cNvPicPr>
            <a:picLocks noChangeAspect="1"/>
          </p:cNvPicPr>
          <p:nvPr/>
        </p:nvPicPr>
        <p:blipFill rotWithShape="1">
          <a:blip r:embed="rId2"/>
          <a:srcRect l="17654" t="15162" r="32962" b="25116"/>
          <a:stretch/>
        </p:blipFill>
        <p:spPr>
          <a:xfrm>
            <a:off x="5570807" y="738663"/>
            <a:ext cx="6546166" cy="5901287"/>
          </a:xfrm>
          <a:prstGeom prst="rect">
            <a:avLst/>
          </a:prstGeom>
        </p:spPr>
      </p:pic>
    </p:spTree>
    <p:extLst>
      <p:ext uri="{BB962C8B-B14F-4D97-AF65-F5344CB8AC3E}">
        <p14:creationId xmlns:p14="http://schemas.microsoft.com/office/powerpoint/2010/main" val="260473645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a:t>
            </a:r>
            <a:r>
              <a:rPr lang="en-IN" sz="3200" b="1" dirty="0">
                <a:solidFill>
                  <a:srgbClr val="FF0000"/>
                </a:solidFill>
              </a:rPr>
              <a:t>OLAP</a:t>
            </a:r>
            <a:r>
              <a:rPr lang="en-IN" sz="3200" b="1" dirty="0"/>
              <a:t>:</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endParaRPr lang="en-US" sz="2800" dirty="0"/>
          </a:p>
          <a:p>
            <a:pPr algn="l"/>
            <a:r>
              <a:rPr lang="en-US" sz="2800" dirty="0"/>
              <a:t>.</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pic>
        <p:nvPicPr>
          <p:cNvPr id="6" name="Picture 5">
            <a:extLst>
              <a:ext uri="{FF2B5EF4-FFF2-40B4-BE49-F238E27FC236}">
                <a16:creationId xmlns:a16="http://schemas.microsoft.com/office/drawing/2014/main" id="{B5E7E8A1-1711-48E5-AF8E-C7D36002908D}"/>
              </a:ext>
            </a:extLst>
          </p:cNvPr>
          <p:cNvPicPr>
            <a:picLocks noChangeAspect="1"/>
          </p:cNvPicPr>
          <p:nvPr/>
        </p:nvPicPr>
        <p:blipFill rotWithShape="1">
          <a:blip r:embed="rId2"/>
          <a:srcRect l="15346" t="21935" r="30654" b="10134"/>
          <a:stretch/>
        </p:blipFill>
        <p:spPr>
          <a:xfrm>
            <a:off x="1393536" y="738664"/>
            <a:ext cx="9404925" cy="5929421"/>
          </a:xfrm>
          <a:prstGeom prst="rect">
            <a:avLst/>
          </a:prstGeom>
        </p:spPr>
      </p:pic>
    </p:spTree>
    <p:extLst>
      <p:ext uri="{BB962C8B-B14F-4D97-AF65-F5344CB8AC3E}">
        <p14:creationId xmlns:p14="http://schemas.microsoft.com/office/powerpoint/2010/main" val="147564716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482231"/>
          </a:xfrm>
          <a:solidFill>
            <a:schemeClr val="accent1">
              <a:lumMod val="20000"/>
              <a:lumOff val="80000"/>
            </a:schemeClr>
          </a:solidFill>
          <a:ln>
            <a:solidFill>
              <a:schemeClr val="accent1"/>
            </a:solidFill>
          </a:ln>
        </p:spPr>
        <p:txBody>
          <a:bodyPr>
            <a:normAutofit/>
          </a:bodyPr>
          <a:lstStyle/>
          <a:p>
            <a:r>
              <a:rPr lang="en-IN" dirty="0"/>
              <a:t>Data Extraction Techniques: </a:t>
            </a:r>
          </a:p>
          <a:p>
            <a:r>
              <a:rPr lang="en-US" dirty="0"/>
              <a:t>Data in the source systems are said to be time-dependent or temporal. This is because source data changes with time. The value of a single variable varies over time. </a:t>
            </a:r>
          </a:p>
          <a:p>
            <a:r>
              <a:rPr lang="en-IN" dirty="0"/>
              <a:t>How do you capture the history from the source systems? </a:t>
            </a:r>
          </a:p>
          <a:p>
            <a:r>
              <a:rPr lang="en-IN" dirty="0"/>
              <a:t>The answer depends on how exactly data is stored in the source systems</a:t>
            </a:r>
          </a:p>
          <a:p>
            <a:pPr algn="l"/>
            <a:r>
              <a:rPr lang="en-IN" dirty="0"/>
              <a:t>Data in operational systems:</a:t>
            </a:r>
          </a:p>
          <a:p>
            <a:pPr algn="l"/>
            <a:r>
              <a:rPr lang="en-IN" dirty="0"/>
              <a:t>Current value: </a:t>
            </a:r>
          </a:p>
          <a:p>
            <a:pPr marL="342900" indent="-342900" algn="l">
              <a:buFont typeface="Arial" panose="020B0604020202020204" pitchFamily="34" charset="0"/>
              <a:buChar char="•"/>
            </a:pPr>
            <a:r>
              <a:rPr lang="en-US" dirty="0"/>
              <a:t>Most of the attributes in the source systems fall into this category</a:t>
            </a:r>
          </a:p>
          <a:p>
            <a:pPr marL="342900" indent="-342900" algn="l">
              <a:buFont typeface="Arial" panose="020B0604020202020204" pitchFamily="34" charset="0"/>
              <a:buChar char="•"/>
            </a:pPr>
            <a:r>
              <a:rPr lang="en-US" dirty="0"/>
              <a:t>The values are transient or transitory. (for short time or not permanent)</a:t>
            </a:r>
          </a:p>
          <a:p>
            <a:pPr marL="342900" indent="-342900" algn="l">
              <a:buFont typeface="Arial" panose="020B0604020202020204" pitchFamily="34" charset="0"/>
              <a:buChar char="•"/>
            </a:pPr>
            <a:r>
              <a:rPr lang="en-US" dirty="0"/>
              <a:t>Customer name and address, bank account balances, and outstanding amounts on individual orders are some examples of this category.</a:t>
            </a:r>
          </a:p>
          <a:p>
            <a:pPr algn="l"/>
            <a:r>
              <a:rPr lang="en-US" dirty="0"/>
              <a:t>Periodic Status: </a:t>
            </a:r>
          </a:p>
          <a:p>
            <a:pPr algn="l"/>
            <a:r>
              <a:rPr lang="en-US" dirty="0"/>
              <a:t>This category is not as common as the previous category. In this category, the value of the attribute is preserved as the status every time a change occurs. At each of these points in time, the status value is stored with reference to the time when the new value became effective.</a:t>
            </a:r>
            <a:endParaRPr lang="en-IN" dirty="0"/>
          </a:p>
          <a:p>
            <a:pPr algn="just"/>
            <a:endParaRPr lang="en-US"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16265377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a:t>
            </a:r>
            <a:r>
              <a:rPr lang="en-IN" sz="3200" b="1" dirty="0">
                <a:solidFill>
                  <a:srgbClr val="FF0000"/>
                </a:solidFill>
              </a:rPr>
              <a:t>OLAP</a:t>
            </a:r>
            <a:r>
              <a:rPr lang="en-IN" sz="3200" b="1" dirty="0"/>
              <a:t>:</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r>
              <a:rPr lang="en-US" sz="2800" dirty="0"/>
              <a:t>What are Hypercubes? </a:t>
            </a:r>
          </a:p>
          <a:p>
            <a:pPr algn="l"/>
            <a:endParaRPr lang="en-US" sz="2800" dirty="0"/>
          </a:p>
          <a:p>
            <a:pPr algn="l"/>
            <a:r>
              <a:rPr lang="en-US" sz="2800" dirty="0"/>
              <a:t> Let us move up to six dimensions. </a:t>
            </a:r>
          </a:p>
          <a:p>
            <a:pPr algn="l"/>
            <a:r>
              <a:rPr lang="en-US" sz="2800" dirty="0"/>
              <a:t>Please study Figure 15-10 with </a:t>
            </a:r>
          </a:p>
          <a:p>
            <a:pPr algn="l"/>
            <a:r>
              <a:rPr lang="en-US" sz="2800" dirty="0"/>
              <a:t>six straight lines showing the </a:t>
            </a:r>
          </a:p>
          <a:p>
            <a:pPr algn="l"/>
            <a:r>
              <a:rPr lang="en-US" sz="2800" dirty="0"/>
              <a:t>data representations. </a:t>
            </a:r>
          </a:p>
          <a:p>
            <a:pPr algn="l"/>
            <a:r>
              <a:rPr lang="en-US" sz="2800" dirty="0"/>
              <a:t>The dimensions shown </a:t>
            </a:r>
          </a:p>
          <a:p>
            <a:pPr algn="l"/>
            <a:r>
              <a:rPr lang="en-US" sz="2800" dirty="0"/>
              <a:t>in this figure are</a:t>
            </a:r>
          </a:p>
          <a:p>
            <a:pPr algn="l"/>
            <a:r>
              <a:rPr lang="en-US" sz="2800" dirty="0"/>
              <a:t> product, time, store, promotion,</a:t>
            </a:r>
          </a:p>
          <a:p>
            <a:pPr algn="l"/>
            <a:r>
              <a:rPr lang="en-US" sz="2800" dirty="0"/>
              <a:t>customer demographics,</a:t>
            </a:r>
          </a:p>
          <a:p>
            <a:pPr algn="l"/>
            <a:r>
              <a:rPr lang="en-US" sz="2800" dirty="0"/>
              <a:t> and metrics.</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pic>
        <p:nvPicPr>
          <p:cNvPr id="6" name="Picture 5">
            <a:extLst>
              <a:ext uri="{FF2B5EF4-FFF2-40B4-BE49-F238E27FC236}">
                <a16:creationId xmlns:a16="http://schemas.microsoft.com/office/drawing/2014/main" id="{A4F23D4F-AC84-46F5-AA3A-10D757716620}"/>
              </a:ext>
            </a:extLst>
          </p:cNvPr>
          <p:cNvPicPr>
            <a:picLocks noChangeAspect="1"/>
          </p:cNvPicPr>
          <p:nvPr/>
        </p:nvPicPr>
        <p:blipFill rotWithShape="1">
          <a:blip r:embed="rId2"/>
          <a:srcRect l="17769" t="21114" r="33423" b="20806"/>
          <a:stretch/>
        </p:blipFill>
        <p:spPr>
          <a:xfrm>
            <a:off x="5106572" y="738664"/>
            <a:ext cx="6794695" cy="5845016"/>
          </a:xfrm>
          <a:prstGeom prst="rect">
            <a:avLst/>
          </a:prstGeom>
        </p:spPr>
      </p:pic>
    </p:spTree>
    <p:extLst>
      <p:ext uri="{BB962C8B-B14F-4D97-AF65-F5344CB8AC3E}">
        <p14:creationId xmlns:p14="http://schemas.microsoft.com/office/powerpoint/2010/main" val="321292246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a:t>
            </a:r>
            <a:r>
              <a:rPr lang="en-IN" sz="3200" b="1" dirty="0">
                <a:solidFill>
                  <a:srgbClr val="FF0000"/>
                </a:solidFill>
              </a:rPr>
              <a:t>OLAP</a:t>
            </a:r>
            <a:r>
              <a:rPr lang="en-IN" sz="3200" b="1" dirty="0"/>
              <a:t>:</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endParaRPr lang="en-US" sz="2800" dirty="0"/>
          </a:p>
          <a:p>
            <a:pPr algn="l"/>
            <a:r>
              <a:rPr lang="en-US" sz="2800" dirty="0"/>
              <a:t> </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pic>
        <p:nvPicPr>
          <p:cNvPr id="7" name="Picture 6">
            <a:extLst>
              <a:ext uri="{FF2B5EF4-FFF2-40B4-BE49-F238E27FC236}">
                <a16:creationId xmlns:a16="http://schemas.microsoft.com/office/drawing/2014/main" id="{D3AF56E7-FA2F-43A4-AFB9-C4F36B744F5E}"/>
              </a:ext>
            </a:extLst>
          </p:cNvPr>
          <p:cNvPicPr>
            <a:picLocks noChangeAspect="1"/>
          </p:cNvPicPr>
          <p:nvPr/>
        </p:nvPicPr>
        <p:blipFill rotWithShape="1">
          <a:blip r:embed="rId2"/>
          <a:srcRect l="13616" t="15162" r="30308" b="23064"/>
          <a:stretch/>
        </p:blipFill>
        <p:spPr>
          <a:xfrm>
            <a:off x="722140" y="815181"/>
            <a:ext cx="10747717" cy="5394850"/>
          </a:xfrm>
          <a:prstGeom prst="rect">
            <a:avLst/>
          </a:prstGeom>
        </p:spPr>
      </p:pic>
      <p:sp>
        <p:nvSpPr>
          <p:cNvPr id="8" name="Rectangle 7">
            <a:extLst>
              <a:ext uri="{FF2B5EF4-FFF2-40B4-BE49-F238E27FC236}">
                <a16:creationId xmlns:a16="http://schemas.microsoft.com/office/drawing/2014/main" id="{5C305859-512A-47AD-8370-3B592444B568}"/>
              </a:ext>
            </a:extLst>
          </p:cNvPr>
          <p:cNvSpPr/>
          <p:nvPr/>
        </p:nvSpPr>
        <p:spPr>
          <a:xfrm>
            <a:off x="1188296" y="6183647"/>
            <a:ext cx="9406101" cy="584775"/>
          </a:xfrm>
          <a:prstGeom prst="rect">
            <a:avLst/>
          </a:prstGeom>
        </p:spPr>
        <p:txBody>
          <a:bodyPr wrap="none">
            <a:spAutoFit/>
          </a:bodyPr>
          <a:lstStyle/>
          <a:p>
            <a:r>
              <a:rPr lang="en-IN" sz="3200" dirty="0"/>
              <a:t>This method is an intuitive way of showing a hypercube</a:t>
            </a:r>
          </a:p>
        </p:txBody>
      </p:sp>
    </p:spTree>
    <p:extLst>
      <p:ext uri="{BB962C8B-B14F-4D97-AF65-F5344CB8AC3E}">
        <p14:creationId xmlns:p14="http://schemas.microsoft.com/office/powerpoint/2010/main" val="40809150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a:t>
            </a:r>
            <a:r>
              <a:rPr lang="en-IN" sz="3200" b="1" dirty="0">
                <a:solidFill>
                  <a:srgbClr val="FF0000"/>
                </a:solidFill>
              </a:rPr>
              <a:t>OLAP</a:t>
            </a:r>
            <a:r>
              <a:rPr lang="en-IN" sz="3200" b="1" dirty="0"/>
              <a:t>:</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endParaRPr lang="en-US" sz="2800" dirty="0"/>
          </a:p>
          <a:p>
            <a:pPr algn="l"/>
            <a:r>
              <a:rPr lang="en-US" sz="2800" dirty="0"/>
              <a:t> </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
        <p:nvSpPr>
          <p:cNvPr id="6" name="Rectangle 5">
            <a:extLst>
              <a:ext uri="{FF2B5EF4-FFF2-40B4-BE49-F238E27FC236}">
                <a16:creationId xmlns:a16="http://schemas.microsoft.com/office/drawing/2014/main" id="{0BBF92B4-8F31-499B-BBBA-FD6DDEABE2E6}"/>
              </a:ext>
            </a:extLst>
          </p:cNvPr>
          <p:cNvSpPr/>
          <p:nvPr/>
        </p:nvSpPr>
        <p:spPr>
          <a:xfrm>
            <a:off x="145453" y="738664"/>
            <a:ext cx="4382931" cy="3416320"/>
          </a:xfrm>
          <a:prstGeom prst="rect">
            <a:avLst/>
          </a:prstGeom>
        </p:spPr>
        <p:txBody>
          <a:bodyPr wrap="none">
            <a:spAutoFit/>
          </a:bodyPr>
          <a:lstStyle/>
          <a:p>
            <a:r>
              <a:rPr lang="en-IN" sz="3600" b="1" dirty="0"/>
              <a:t>Operation using OLAP</a:t>
            </a:r>
          </a:p>
          <a:p>
            <a:r>
              <a:rPr lang="en-IN" sz="3600" b="1" dirty="0"/>
              <a:t>Drill-Down </a:t>
            </a:r>
          </a:p>
          <a:p>
            <a:r>
              <a:rPr lang="en-IN" sz="3600" b="1" dirty="0"/>
              <a:t>Roll-Up</a:t>
            </a:r>
          </a:p>
          <a:p>
            <a:r>
              <a:rPr lang="en-IN" sz="3600" b="1" dirty="0"/>
              <a:t>Slice</a:t>
            </a:r>
          </a:p>
          <a:p>
            <a:r>
              <a:rPr lang="en-IN" sz="3600" b="1" dirty="0"/>
              <a:t>Dice</a:t>
            </a:r>
          </a:p>
          <a:p>
            <a:r>
              <a:rPr lang="en-IN" sz="3600" b="1" dirty="0"/>
              <a:t>Pivot/Rotate</a:t>
            </a:r>
          </a:p>
        </p:txBody>
      </p:sp>
    </p:spTree>
    <p:extLst>
      <p:ext uri="{BB962C8B-B14F-4D97-AF65-F5344CB8AC3E}">
        <p14:creationId xmlns:p14="http://schemas.microsoft.com/office/powerpoint/2010/main" val="227350177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a:t>
            </a:r>
            <a:r>
              <a:rPr lang="en-IN" sz="3200" b="1" dirty="0">
                <a:solidFill>
                  <a:srgbClr val="FF0000"/>
                </a:solidFill>
              </a:rPr>
              <a:t>OLAP</a:t>
            </a:r>
            <a:r>
              <a:rPr lang="en-IN" sz="3200" b="1" dirty="0"/>
              <a:t>:</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endParaRPr lang="en-US" sz="2800" dirty="0"/>
          </a:p>
          <a:p>
            <a:pPr algn="l"/>
            <a:r>
              <a:rPr lang="en-US" sz="2800" dirty="0"/>
              <a:t> </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
        <p:nvSpPr>
          <p:cNvPr id="6" name="Rectangle 5">
            <a:extLst>
              <a:ext uri="{FF2B5EF4-FFF2-40B4-BE49-F238E27FC236}">
                <a16:creationId xmlns:a16="http://schemas.microsoft.com/office/drawing/2014/main" id="{0BBF92B4-8F31-499B-BBBA-FD6DDEABE2E6}"/>
              </a:ext>
            </a:extLst>
          </p:cNvPr>
          <p:cNvSpPr/>
          <p:nvPr/>
        </p:nvSpPr>
        <p:spPr>
          <a:xfrm>
            <a:off x="-29600" y="515657"/>
            <a:ext cx="12046547" cy="646331"/>
          </a:xfrm>
          <a:prstGeom prst="rect">
            <a:avLst/>
          </a:prstGeom>
        </p:spPr>
        <p:txBody>
          <a:bodyPr wrap="square">
            <a:spAutoFit/>
          </a:bodyPr>
          <a:lstStyle/>
          <a:p>
            <a:r>
              <a:rPr lang="en-IN" sz="3600" b="1" dirty="0"/>
              <a:t>Operation using OLAP: Roll-Up</a:t>
            </a:r>
          </a:p>
        </p:txBody>
      </p:sp>
      <p:pic>
        <p:nvPicPr>
          <p:cNvPr id="7" name="Picture 6">
            <a:extLst>
              <a:ext uri="{FF2B5EF4-FFF2-40B4-BE49-F238E27FC236}">
                <a16:creationId xmlns:a16="http://schemas.microsoft.com/office/drawing/2014/main" id="{E2AAEEEB-2B0B-45E5-9965-222EECBE9ACA}"/>
              </a:ext>
            </a:extLst>
          </p:cNvPr>
          <p:cNvPicPr>
            <a:picLocks noChangeAspect="1"/>
          </p:cNvPicPr>
          <p:nvPr/>
        </p:nvPicPr>
        <p:blipFill rotWithShape="1">
          <a:blip r:embed="rId2"/>
          <a:srcRect l="28478" t="19283" r="30435" b="14572"/>
          <a:stretch/>
        </p:blipFill>
        <p:spPr>
          <a:xfrm>
            <a:off x="885371" y="1100431"/>
            <a:ext cx="10450286" cy="5561625"/>
          </a:xfrm>
          <a:prstGeom prst="rect">
            <a:avLst/>
          </a:prstGeom>
        </p:spPr>
      </p:pic>
    </p:spTree>
    <p:extLst>
      <p:ext uri="{BB962C8B-B14F-4D97-AF65-F5344CB8AC3E}">
        <p14:creationId xmlns:p14="http://schemas.microsoft.com/office/powerpoint/2010/main" val="299672509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a:t>
            </a:r>
            <a:r>
              <a:rPr lang="en-IN" sz="3200" b="1" dirty="0">
                <a:solidFill>
                  <a:srgbClr val="FF0000"/>
                </a:solidFill>
              </a:rPr>
              <a:t>OLAP</a:t>
            </a:r>
            <a:r>
              <a:rPr lang="en-IN" sz="3200" b="1" dirty="0"/>
              <a:t>:</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endParaRPr lang="en-US" sz="2800" dirty="0"/>
          </a:p>
          <a:p>
            <a:pPr algn="l"/>
            <a:r>
              <a:rPr lang="en-US" sz="2800" dirty="0"/>
              <a:t> </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
        <p:nvSpPr>
          <p:cNvPr id="6" name="Rectangle 5">
            <a:extLst>
              <a:ext uri="{FF2B5EF4-FFF2-40B4-BE49-F238E27FC236}">
                <a16:creationId xmlns:a16="http://schemas.microsoft.com/office/drawing/2014/main" id="{0BBF92B4-8F31-499B-BBBA-FD6DDEABE2E6}"/>
              </a:ext>
            </a:extLst>
          </p:cNvPr>
          <p:cNvSpPr/>
          <p:nvPr/>
        </p:nvSpPr>
        <p:spPr>
          <a:xfrm>
            <a:off x="-29600" y="515657"/>
            <a:ext cx="12046547" cy="646331"/>
          </a:xfrm>
          <a:prstGeom prst="rect">
            <a:avLst/>
          </a:prstGeom>
        </p:spPr>
        <p:txBody>
          <a:bodyPr wrap="square">
            <a:spAutoFit/>
          </a:bodyPr>
          <a:lstStyle/>
          <a:p>
            <a:r>
              <a:rPr lang="en-IN" sz="3600" b="1" dirty="0"/>
              <a:t>Operation using OLAP: Drill Down</a:t>
            </a:r>
          </a:p>
        </p:txBody>
      </p:sp>
      <p:pic>
        <p:nvPicPr>
          <p:cNvPr id="8" name="Picture 7">
            <a:extLst>
              <a:ext uri="{FF2B5EF4-FFF2-40B4-BE49-F238E27FC236}">
                <a16:creationId xmlns:a16="http://schemas.microsoft.com/office/drawing/2014/main" id="{01BB5A3E-6B14-4B1C-BF07-B9CF9C2375B0}"/>
              </a:ext>
            </a:extLst>
          </p:cNvPr>
          <p:cNvPicPr>
            <a:picLocks noChangeAspect="1"/>
          </p:cNvPicPr>
          <p:nvPr/>
        </p:nvPicPr>
        <p:blipFill rotWithShape="1">
          <a:blip r:embed="rId2"/>
          <a:srcRect l="24167" t="21150" r="28453" b="11092"/>
          <a:stretch/>
        </p:blipFill>
        <p:spPr>
          <a:xfrm>
            <a:off x="789576" y="1100432"/>
            <a:ext cx="10203542" cy="5521536"/>
          </a:xfrm>
          <a:prstGeom prst="rect">
            <a:avLst/>
          </a:prstGeom>
        </p:spPr>
      </p:pic>
    </p:spTree>
    <p:extLst>
      <p:ext uri="{BB962C8B-B14F-4D97-AF65-F5344CB8AC3E}">
        <p14:creationId xmlns:p14="http://schemas.microsoft.com/office/powerpoint/2010/main" val="302308977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a:t>
            </a:r>
            <a:r>
              <a:rPr lang="en-IN" sz="3200" b="1" dirty="0">
                <a:solidFill>
                  <a:srgbClr val="FF0000"/>
                </a:solidFill>
              </a:rPr>
              <a:t>OLAP</a:t>
            </a:r>
            <a:r>
              <a:rPr lang="en-IN" sz="3200" b="1" dirty="0"/>
              <a:t>:</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endParaRPr lang="en-US" sz="2800" dirty="0"/>
          </a:p>
          <a:p>
            <a:pPr algn="l"/>
            <a:r>
              <a:rPr lang="en-US" sz="2800" dirty="0"/>
              <a:t> </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
        <p:nvSpPr>
          <p:cNvPr id="6" name="Rectangle 5">
            <a:extLst>
              <a:ext uri="{FF2B5EF4-FFF2-40B4-BE49-F238E27FC236}">
                <a16:creationId xmlns:a16="http://schemas.microsoft.com/office/drawing/2014/main" id="{0BBF92B4-8F31-499B-BBBA-FD6DDEABE2E6}"/>
              </a:ext>
            </a:extLst>
          </p:cNvPr>
          <p:cNvSpPr/>
          <p:nvPr/>
        </p:nvSpPr>
        <p:spPr>
          <a:xfrm>
            <a:off x="-29600" y="515657"/>
            <a:ext cx="12046547" cy="646331"/>
          </a:xfrm>
          <a:prstGeom prst="rect">
            <a:avLst/>
          </a:prstGeom>
        </p:spPr>
        <p:txBody>
          <a:bodyPr wrap="square">
            <a:spAutoFit/>
          </a:bodyPr>
          <a:lstStyle/>
          <a:p>
            <a:r>
              <a:rPr lang="en-IN" sz="3600" b="1" dirty="0"/>
              <a:t>Operation using OLAP: Slice</a:t>
            </a:r>
          </a:p>
        </p:txBody>
      </p:sp>
      <p:pic>
        <p:nvPicPr>
          <p:cNvPr id="8" name="Picture 7">
            <a:extLst>
              <a:ext uri="{FF2B5EF4-FFF2-40B4-BE49-F238E27FC236}">
                <a16:creationId xmlns:a16="http://schemas.microsoft.com/office/drawing/2014/main" id="{82982466-2A4A-45C5-8A55-26EDF358C183}"/>
              </a:ext>
            </a:extLst>
          </p:cNvPr>
          <p:cNvPicPr>
            <a:picLocks noChangeAspect="1"/>
          </p:cNvPicPr>
          <p:nvPr/>
        </p:nvPicPr>
        <p:blipFill rotWithShape="1">
          <a:blip r:embed="rId2"/>
          <a:srcRect l="24167" t="20938" r="24523" b="10033"/>
          <a:stretch/>
        </p:blipFill>
        <p:spPr>
          <a:xfrm>
            <a:off x="624114" y="1169550"/>
            <a:ext cx="10740572" cy="5565079"/>
          </a:xfrm>
          <a:prstGeom prst="rect">
            <a:avLst/>
          </a:prstGeom>
        </p:spPr>
      </p:pic>
    </p:spTree>
    <p:extLst>
      <p:ext uri="{BB962C8B-B14F-4D97-AF65-F5344CB8AC3E}">
        <p14:creationId xmlns:p14="http://schemas.microsoft.com/office/powerpoint/2010/main" val="194093037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a:t>
            </a:r>
            <a:r>
              <a:rPr lang="en-IN" sz="3200" b="1" dirty="0">
                <a:solidFill>
                  <a:srgbClr val="FF0000"/>
                </a:solidFill>
              </a:rPr>
              <a:t>OLAP</a:t>
            </a:r>
            <a:r>
              <a:rPr lang="en-IN" sz="3200" b="1" dirty="0"/>
              <a:t>:</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endParaRPr lang="en-US" sz="2800" dirty="0"/>
          </a:p>
          <a:p>
            <a:pPr algn="l"/>
            <a:r>
              <a:rPr lang="en-US" sz="2800" dirty="0"/>
              <a:t> </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
        <p:nvSpPr>
          <p:cNvPr id="6" name="Rectangle 5">
            <a:extLst>
              <a:ext uri="{FF2B5EF4-FFF2-40B4-BE49-F238E27FC236}">
                <a16:creationId xmlns:a16="http://schemas.microsoft.com/office/drawing/2014/main" id="{0BBF92B4-8F31-499B-BBBA-FD6DDEABE2E6}"/>
              </a:ext>
            </a:extLst>
          </p:cNvPr>
          <p:cNvSpPr/>
          <p:nvPr/>
        </p:nvSpPr>
        <p:spPr>
          <a:xfrm>
            <a:off x="-29600" y="515657"/>
            <a:ext cx="12046547" cy="1477328"/>
          </a:xfrm>
          <a:prstGeom prst="rect">
            <a:avLst/>
          </a:prstGeom>
        </p:spPr>
        <p:txBody>
          <a:bodyPr wrap="square">
            <a:spAutoFit/>
          </a:bodyPr>
          <a:lstStyle/>
          <a:p>
            <a:r>
              <a:rPr lang="en-IN" sz="3600" b="1" dirty="0"/>
              <a:t>Operation using OLAP: dice </a:t>
            </a:r>
          </a:p>
          <a:p>
            <a:r>
              <a:rPr lang="en-US" dirty="0"/>
              <a:t>Dice selects two or more dimensions from a given cube and provides a new sub-cube. Consider the following diagram that shows the dice operation.</a:t>
            </a:r>
            <a:r>
              <a:rPr lang="en-IN" sz="3600" b="1" dirty="0"/>
              <a:t> </a:t>
            </a:r>
          </a:p>
        </p:txBody>
      </p:sp>
      <p:pic>
        <p:nvPicPr>
          <p:cNvPr id="8" name="Picture 7">
            <a:extLst>
              <a:ext uri="{FF2B5EF4-FFF2-40B4-BE49-F238E27FC236}">
                <a16:creationId xmlns:a16="http://schemas.microsoft.com/office/drawing/2014/main" id="{258FE7EC-50A2-46BD-8CB2-82BA4362EDF1}"/>
              </a:ext>
            </a:extLst>
          </p:cNvPr>
          <p:cNvPicPr>
            <a:picLocks noChangeAspect="1"/>
          </p:cNvPicPr>
          <p:nvPr/>
        </p:nvPicPr>
        <p:blipFill rotWithShape="1">
          <a:blip r:embed="rId2"/>
          <a:srcRect l="29286" t="25460" r="36429" b="8506"/>
          <a:stretch/>
        </p:blipFill>
        <p:spPr>
          <a:xfrm>
            <a:off x="2935149" y="1503885"/>
            <a:ext cx="6716851" cy="5172686"/>
          </a:xfrm>
          <a:prstGeom prst="rect">
            <a:avLst/>
          </a:prstGeom>
        </p:spPr>
      </p:pic>
    </p:spTree>
    <p:extLst>
      <p:ext uri="{BB962C8B-B14F-4D97-AF65-F5344CB8AC3E}">
        <p14:creationId xmlns:p14="http://schemas.microsoft.com/office/powerpoint/2010/main" val="30371351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a:t>
            </a:r>
            <a:r>
              <a:rPr lang="en-IN" sz="3200" b="1" dirty="0">
                <a:solidFill>
                  <a:srgbClr val="FF0000"/>
                </a:solidFill>
              </a:rPr>
              <a:t>OLAP</a:t>
            </a:r>
            <a:r>
              <a:rPr lang="en-IN" sz="3200" b="1" dirty="0"/>
              <a:t>:</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endParaRPr lang="en-US" sz="2800" dirty="0"/>
          </a:p>
          <a:p>
            <a:pPr algn="l"/>
            <a:r>
              <a:rPr lang="en-US" sz="2800" dirty="0"/>
              <a:t> </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
        <p:nvSpPr>
          <p:cNvPr id="6" name="Rectangle 5">
            <a:extLst>
              <a:ext uri="{FF2B5EF4-FFF2-40B4-BE49-F238E27FC236}">
                <a16:creationId xmlns:a16="http://schemas.microsoft.com/office/drawing/2014/main" id="{0BBF92B4-8F31-499B-BBBA-FD6DDEABE2E6}"/>
              </a:ext>
            </a:extLst>
          </p:cNvPr>
          <p:cNvSpPr/>
          <p:nvPr/>
        </p:nvSpPr>
        <p:spPr>
          <a:xfrm>
            <a:off x="-29600" y="515657"/>
            <a:ext cx="12046547" cy="646331"/>
          </a:xfrm>
          <a:prstGeom prst="rect">
            <a:avLst/>
          </a:prstGeom>
        </p:spPr>
        <p:txBody>
          <a:bodyPr wrap="square">
            <a:spAutoFit/>
          </a:bodyPr>
          <a:lstStyle/>
          <a:p>
            <a:r>
              <a:rPr lang="en-IN" sz="3600" b="1" dirty="0"/>
              <a:t>Operation using OLAP: Pivot</a:t>
            </a:r>
          </a:p>
        </p:txBody>
      </p:sp>
      <p:pic>
        <p:nvPicPr>
          <p:cNvPr id="7" name="Picture 6">
            <a:extLst>
              <a:ext uri="{FF2B5EF4-FFF2-40B4-BE49-F238E27FC236}">
                <a16:creationId xmlns:a16="http://schemas.microsoft.com/office/drawing/2014/main" id="{ED4F87CF-3F0F-4BB7-A899-773CF412A62B}"/>
              </a:ext>
            </a:extLst>
          </p:cNvPr>
          <p:cNvPicPr>
            <a:picLocks noChangeAspect="1"/>
          </p:cNvPicPr>
          <p:nvPr/>
        </p:nvPicPr>
        <p:blipFill rotWithShape="1">
          <a:blip r:embed="rId2"/>
          <a:srcRect l="30834" t="21361" r="27142" b="8506"/>
          <a:stretch/>
        </p:blipFill>
        <p:spPr>
          <a:xfrm>
            <a:off x="2525486" y="1254321"/>
            <a:ext cx="7808685" cy="5335165"/>
          </a:xfrm>
          <a:prstGeom prst="rect">
            <a:avLst/>
          </a:prstGeom>
        </p:spPr>
      </p:pic>
    </p:spTree>
    <p:extLst>
      <p:ext uri="{BB962C8B-B14F-4D97-AF65-F5344CB8AC3E}">
        <p14:creationId xmlns:p14="http://schemas.microsoft.com/office/powerpoint/2010/main" val="321115548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a:t>
            </a:r>
            <a:r>
              <a:rPr lang="en-IN" sz="3200" b="1" dirty="0">
                <a:solidFill>
                  <a:srgbClr val="FF0000"/>
                </a:solidFill>
              </a:rPr>
              <a:t>OLAP</a:t>
            </a:r>
            <a:r>
              <a:rPr lang="en-IN" sz="3200" b="1" dirty="0"/>
              <a:t>:</a:t>
            </a:r>
            <a:endParaRPr lang="en-IN" sz="3200"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
        <p:nvSpPr>
          <p:cNvPr id="6" name="Rectangle 5">
            <a:extLst>
              <a:ext uri="{FF2B5EF4-FFF2-40B4-BE49-F238E27FC236}">
                <a16:creationId xmlns:a16="http://schemas.microsoft.com/office/drawing/2014/main" id="{0BBF92B4-8F31-499B-BBBA-FD6DDEABE2E6}"/>
              </a:ext>
            </a:extLst>
          </p:cNvPr>
          <p:cNvSpPr/>
          <p:nvPr/>
        </p:nvSpPr>
        <p:spPr>
          <a:xfrm>
            <a:off x="2405063" y="1257946"/>
            <a:ext cx="12046547" cy="646331"/>
          </a:xfrm>
          <a:prstGeom prst="rect">
            <a:avLst/>
          </a:prstGeom>
        </p:spPr>
        <p:txBody>
          <a:bodyPr wrap="square">
            <a:spAutoFit/>
          </a:bodyPr>
          <a:lstStyle/>
          <a:p>
            <a:r>
              <a:rPr lang="en-IN" sz="3600" b="1" dirty="0"/>
              <a:t>Operation using OLAP: Roll-Up</a:t>
            </a:r>
          </a:p>
        </p:txBody>
      </p:sp>
      <p:sp>
        <p:nvSpPr>
          <p:cNvPr id="10" name="Cube 9">
            <a:extLst>
              <a:ext uri="{FF2B5EF4-FFF2-40B4-BE49-F238E27FC236}">
                <a16:creationId xmlns:a16="http://schemas.microsoft.com/office/drawing/2014/main" id="{602A89D3-6C73-44EB-8D57-14B7EB1EC842}"/>
              </a:ext>
            </a:extLst>
          </p:cNvPr>
          <p:cNvSpPr/>
          <p:nvPr/>
        </p:nvSpPr>
        <p:spPr>
          <a:xfrm>
            <a:off x="1267821" y="4455886"/>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800" dirty="0"/>
              <a:t>400</a:t>
            </a:r>
          </a:p>
        </p:txBody>
      </p:sp>
      <p:sp>
        <p:nvSpPr>
          <p:cNvPr id="11" name="Cube 10">
            <a:extLst>
              <a:ext uri="{FF2B5EF4-FFF2-40B4-BE49-F238E27FC236}">
                <a16:creationId xmlns:a16="http://schemas.microsoft.com/office/drawing/2014/main" id="{DBE343D5-0DE6-45F9-844D-E2BD01CD2E99}"/>
              </a:ext>
            </a:extLst>
          </p:cNvPr>
          <p:cNvSpPr/>
          <p:nvPr/>
        </p:nvSpPr>
        <p:spPr>
          <a:xfrm>
            <a:off x="2218506" y="4455886"/>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800" dirty="0"/>
              <a:t>420</a:t>
            </a:r>
          </a:p>
        </p:txBody>
      </p:sp>
      <p:sp>
        <p:nvSpPr>
          <p:cNvPr id="12" name="Cube 11">
            <a:extLst>
              <a:ext uri="{FF2B5EF4-FFF2-40B4-BE49-F238E27FC236}">
                <a16:creationId xmlns:a16="http://schemas.microsoft.com/office/drawing/2014/main" id="{8D9491EA-9717-466E-AE09-DB0FDA417043}"/>
              </a:ext>
            </a:extLst>
          </p:cNvPr>
          <p:cNvSpPr/>
          <p:nvPr/>
        </p:nvSpPr>
        <p:spPr>
          <a:xfrm>
            <a:off x="3164415" y="4455886"/>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800" dirty="0"/>
              <a:t>200</a:t>
            </a:r>
          </a:p>
        </p:txBody>
      </p:sp>
      <p:sp>
        <p:nvSpPr>
          <p:cNvPr id="13" name="Cube 12">
            <a:extLst>
              <a:ext uri="{FF2B5EF4-FFF2-40B4-BE49-F238E27FC236}">
                <a16:creationId xmlns:a16="http://schemas.microsoft.com/office/drawing/2014/main" id="{25C66AA9-D2A1-4A91-AD7B-ABD62E956581}"/>
              </a:ext>
            </a:extLst>
          </p:cNvPr>
          <p:cNvSpPr/>
          <p:nvPr/>
        </p:nvSpPr>
        <p:spPr>
          <a:xfrm>
            <a:off x="1259839" y="3635542"/>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800" dirty="0"/>
              <a:t>150</a:t>
            </a:r>
          </a:p>
        </p:txBody>
      </p:sp>
      <p:sp>
        <p:nvSpPr>
          <p:cNvPr id="14" name="Cube 13">
            <a:extLst>
              <a:ext uri="{FF2B5EF4-FFF2-40B4-BE49-F238E27FC236}">
                <a16:creationId xmlns:a16="http://schemas.microsoft.com/office/drawing/2014/main" id="{0472D136-7AB3-4583-8F6F-6F6658CD091A}"/>
              </a:ext>
            </a:extLst>
          </p:cNvPr>
          <p:cNvSpPr/>
          <p:nvPr/>
        </p:nvSpPr>
        <p:spPr>
          <a:xfrm>
            <a:off x="2203992" y="3635542"/>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800" dirty="0"/>
              <a:t>300</a:t>
            </a:r>
          </a:p>
        </p:txBody>
      </p:sp>
      <p:sp>
        <p:nvSpPr>
          <p:cNvPr id="15" name="Cube 14">
            <a:extLst>
              <a:ext uri="{FF2B5EF4-FFF2-40B4-BE49-F238E27FC236}">
                <a16:creationId xmlns:a16="http://schemas.microsoft.com/office/drawing/2014/main" id="{4A98A9A4-F704-481F-98DE-CD79DE61B6CF}"/>
              </a:ext>
            </a:extLst>
          </p:cNvPr>
          <p:cNvSpPr/>
          <p:nvPr/>
        </p:nvSpPr>
        <p:spPr>
          <a:xfrm>
            <a:off x="3169604" y="3606551"/>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800" dirty="0"/>
              <a:t>100</a:t>
            </a:r>
          </a:p>
        </p:txBody>
      </p:sp>
      <p:sp>
        <p:nvSpPr>
          <p:cNvPr id="16" name="Cube 15">
            <a:extLst>
              <a:ext uri="{FF2B5EF4-FFF2-40B4-BE49-F238E27FC236}">
                <a16:creationId xmlns:a16="http://schemas.microsoft.com/office/drawing/2014/main" id="{B5C66BA0-7D39-437C-8F47-DB580C4742B9}"/>
              </a:ext>
            </a:extLst>
          </p:cNvPr>
          <p:cNvSpPr/>
          <p:nvPr/>
        </p:nvSpPr>
        <p:spPr>
          <a:xfrm>
            <a:off x="1252564" y="2809005"/>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800" dirty="0"/>
              <a:t>220</a:t>
            </a:r>
          </a:p>
        </p:txBody>
      </p:sp>
      <p:sp>
        <p:nvSpPr>
          <p:cNvPr id="17" name="Cube 16">
            <a:extLst>
              <a:ext uri="{FF2B5EF4-FFF2-40B4-BE49-F238E27FC236}">
                <a16:creationId xmlns:a16="http://schemas.microsoft.com/office/drawing/2014/main" id="{2C9BF83E-C210-4E34-A963-BBB494DA60EE}"/>
              </a:ext>
            </a:extLst>
          </p:cNvPr>
          <p:cNvSpPr/>
          <p:nvPr/>
        </p:nvSpPr>
        <p:spPr>
          <a:xfrm>
            <a:off x="2218506" y="2808341"/>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800" dirty="0"/>
              <a:t>310</a:t>
            </a:r>
          </a:p>
        </p:txBody>
      </p:sp>
      <p:sp>
        <p:nvSpPr>
          <p:cNvPr id="18" name="Cube 17">
            <a:extLst>
              <a:ext uri="{FF2B5EF4-FFF2-40B4-BE49-F238E27FC236}">
                <a16:creationId xmlns:a16="http://schemas.microsoft.com/office/drawing/2014/main" id="{14EF1CEB-2B6D-4EEE-A3D8-917E1B08648B}"/>
              </a:ext>
            </a:extLst>
          </p:cNvPr>
          <p:cNvSpPr/>
          <p:nvPr/>
        </p:nvSpPr>
        <p:spPr>
          <a:xfrm>
            <a:off x="3147839" y="2808601"/>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800" dirty="0"/>
              <a:t>120</a:t>
            </a:r>
          </a:p>
        </p:txBody>
      </p:sp>
      <p:sp>
        <p:nvSpPr>
          <p:cNvPr id="19" name="TextBox 18">
            <a:extLst>
              <a:ext uri="{FF2B5EF4-FFF2-40B4-BE49-F238E27FC236}">
                <a16:creationId xmlns:a16="http://schemas.microsoft.com/office/drawing/2014/main" id="{D776D806-F9D7-40DB-8AD0-25A8902C0606}"/>
              </a:ext>
            </a:extLst>
          </p:cNvPr>
          <p:cNvSpPr txBox="1"/>
          <p:nvPr/>
        </p:nvSpPr>
        <p:spPr>
          <a:xfrm>
            <a:off x="190936" y="3923004"/>
            <a:ext cx="580572" cy="369332"/>
          </a:xfrm>
          <a:prstGeom prst="rect">
            <a:avLst/>
          </a:prstGeom>
          <a:noFill/>
        </p:spPr>
        <p:txBody>
          <a:bodyPr wrap="square" rtlCol="0">
            <a:spAutoFit/>
          </a:bodyPr>
          <a:lstStyle/>
          <a:p>
            <a:r>
              <a:rPr lang="en-IN" dirty="0"/>
              <a:t>Q1</a:t>
            </a:r>
          </a:p>
        </p:txBody>
      </p:sp>
      <p:sp>
        <p:nvSpPr>
          <p:cNvPr id="20" name="TextBox 19">
            <a:extLst>
              <a:ext uri="{FF2B5EF4-FFF2-40B4-BE49-F238E27FC236}">
                <a16:creationId xmlns:a16="http://schemas.microsoft.com/office/drawing/2014/main" id="{68F3016A-C68C-4297-B604-6C6BD7979983}"/>
              </a:ext>
            </a:extLst>
          </p:cNvPr>
          <p:cNvSpPr txBox="1"/>
          <p:nvPr/>
        </p:nvSpPr>
        <p:spPr>
          <a:xfrm>
            <a:off x="123916" y="4614937"/>
            <a:ext cx="510902" cy="383420"/>
          </a:xfrm>
          <a:prstGeom prst="rect">
            <a:avLst/>
          </a:prstGeom>
          <a:noFill/>
        </p:spPr>
        <p:txBody>
          <a:bodyPr wrap="square" rtlCol="0">
            <a:spAutoFit/>
          </a:bodyPr>
          <a:lstStyle/>
          <a:p>
            <a:r>
              <a:rPr lang="en-IN" dirty="0"/>
              <a:t>Q2</a:t>
            </a:r>
          </a:p>
        </p:txBody>
      </p:sp>
      <p:sp>
        <p:nvSpPr>
          <p:cNvPr id="21" name="TextBox 20">
            <a:extLst>
              <a:ext uri="{FF2B5EF4-FFF2-40B4-BE49-F238E27FC236}">
                <a16:creationId xmlns:a16="http://schemas.microsoft.com/office/drawing/2014/main" id="{A1AD0B86-42D2-4A70-B603-513E1ECF3034}"/>
              </a:ext>
            </a:extLst>
          </p:cNvPr>
          <p:cNvSpPr txBox="1"/>
          <p:nvPr/>
        </p:nvSpPr>
        <p:spPr>
          <a:xfrm>
            <a:off x="135582" y="5423580"/>
            <a:ext cx="580572" cy="369332"/>
          </a:xfrm>
          <a:prstGeom prst="rect">
            <a:avLst/>
          </a:prstGeom>
          <a:noFill/>
        </p:spPr>
        <p:txBody>
          <a:bodyPr wrap="square" rtlCol="0">
            <a:spAutoFit/>
          </a:bodyPr>
          <a:lstStyle/>
          <a:p>
            <a:r>
              <a:rPr lang="en-IN" dirty="0"/>
              <a:t>Q3</a:t>
            </a:r>
          </a:p>
        </p:txBody>
      </p:sp>
      <p:sp>
        <p:nvSpPr>
          <p:cNvPr id="22" name="TextBox 21">
            <a:extLst>
              <a:ext uri="{FF2B5EF4-FFF2-40B4-BE49-F238E27FC236}">
                <a16:creationId xmlns:a16="http://schemas.microsoft.com/office/drawing/2014/main" id="{6D31E4CA-FF35-40E6-A25D-5BA1E0760FE2}"/>
              </a:ext>
            </a:extLst>
          </p:cNvPr>
          <p:cNvSpPr txBox="1"/>
          <p:nvPr/>
        </p:nvSpPr>
        <p:spPr>
          <a:xfrm>
            <a:off x="-56398" y="3180044"/>
            <a:ext cx="1125602" cy="369332"/>
          </a:xfrm>
          <a:prstGeom prst="rect">
            <a:avLst/>
          </a:prstGeom>
          <a:noFill/>
        </p:spPr>
        <p:txBody>
          <a:bodyPr wrap="square" rtlCol="0">
            <a:spAutoFit/>
          </a:bodyPr>
          <a:lstStyle/>
          <a:p>
            <a:r>
              <a:rPr lang="en-IN" dirty="0"/>
              <a:t>Mumbai</a:t>
            </a:r>
          </a:p>
        </p:txBody>
      </p:sp>
      <p:sp>
        <p:nvSpPr>
          <p:cNvPr id="26" name="Cube 25">
            <a:extLst>
              <a:ext uri="{FF2B5EF4-FFF2-40B4-BE49-F238E27FC236}">
                <a16:creationId xmlns:a16="http://schemas.microsoft.com/office/drawing/2014/main" id="{946850A9-BC5C-41C6-B2E5-681BB41A7262}"/>
              </a:ext>
            </a:extLst>
          </p:cNvPr>
          <p:cNvSpPr/>
          <p:nvPr/>
        </p:nvSpPr>
        <p:spPr>
          <a:xfrm>
            <a:off x="996402" y="4712332"/>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800" dirty="0"/>
          </a:p>
        </p:txBody>
      </p:sp>
      <p:sp>
        <p:nvSpPr>
          <p:cNvPr id="27" name="Cube 26">
            <a:extLst>
              <a:ext uri="{FF2B5EF4-FFF2-40B4-BE49-F238E27FC236}">
                <a16:creationId xmlns:a16="http://schemas.microsoft.com/office/drawing/2014/main" id="{410A11DC-97CE-4352-B784-73EFD183C23A}"/>
              </a:ext>
            </a:extLst>
          </p:cNvPr>
          <p:cNvSpPr/>
          <p:nvPr/>
        </p:nvSpPr>
        <p:spPr>
          <a:xfrm>
            <a:off x="1948231" y="4720284"/>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800" dirty="0"/>
          </a:p>
        </p:txBody>
      </p:sp>
      <p:sp>
        <p:nvSpPr>
          <p:cNvPr id="28" name="Cube 27">
            <a:extLst>
              <a:ext uri="{FF2B5EF4-FFF2-40B4-BE49-F238E27FC236}">
                <a16:creationId xmlns:a16="http://schemas.microsoft.com/office/drawing/2014/main" id="{5E367436-93ED-4C7A-AFAF-4BA46EE81DB0}"/>
              </a:ext>
            </a:extLst>
          </p:cNvPr>
          <p:cNvSpPr/>
          <p:nvPr/>
        </p:nvSpPr>
        <p:spPr>
          <a:xfrm>
            <a:off x="2895955" y="4720284"/>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800" dirty="0"/>
          </a:p>
        </p:txBody>
      </p:sp>
      <p:sp>
        <p:nvSpPr>
          <p:cNvPr id="29" name="Cube 28">
            <a:extLst>
              <a:ext uri="{FF2B5EF4-FFF2-40B4-BE49-F238E27FC236}">
                <a16:creationId xmlns:a16="http://schemas.microsoft.com/office/drawing/2014/main" id="{0E5D33E6-D3F9-449F-A179-B86D8DEC9275}"/>
              </a:ext>
            </a:extLst>
          </p:cNvPr>
          <p:cNvSpPr/>
          <p:nvPr/>
        </p:nvSpPr>
        <p:spPr>
          <a:xfrm>
            <a:off x="973906" y="3906764"/>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800" dirty="0"/>
          </a:p>
        </p:txBody>
      </p:sp>
      <p:sp>
        <p:nvSpPr>
          <p:cNvPr id="30" name="Cube 29">
            <a:extLst>
              <a:ext uri="{FF2B5EF4-FFF2-40B4-BE49-F238E27FC236}">
                <a16:creationId xmlns:a16="http://schemas.microsoft.com/office/drawing/2014/main" id="{A93DD60A-640C-4286-A1EE-FA5AB54B7C91}"/>
              </a:ext>
            </a:extLst>
          </p:cNvPr>
          <p:cNvSpPr/>
          <p:nvPr/>
        </p:nvSpPr>
        <p:spPr>
          <a:xfrm>
            <a:off x="974996" y="3093902"/>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800" dirty="0"/>
          </a:p>
        </p:txBody>
      </p:sp>
      <p:sp>
        <p:nvSpPr>
          <p:cNvPr id="31" name="Cube 30">
            <a:extLst>
              <a:ext uri="{FF2B5EF4-FFF2-40B4-BE49-F238E27FC236}">
                <a16:creationId xmlns:a16="http://schemas.microsoft.com/office/drawing/2014/main" id="{49E28DB7-5C00-46BF-A60D-766E7CA9E822}"/>
              </a:ext>
            </a:extLst>
          </p:cNvPr>
          <p:cNvSpPr/>
          <p:nvPr/>
        </p:nvSpPr>
        <p:spPr>
          <a:xfrm>
            <a:off x="1933298" y="3905463"/>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800" dirty="0"/>
          </a:p>
        </p:txBody>
      </p:sp>
      <p:sp>
        <p:nvSpPr>
          <p:cNvPr id="32" name="Cube 31">
            <a:extLst>
              <a:ext uri="{FF2B5EF4-FFF2-40B4-BE49-F238E27FC236}">
                <a16:creationId xmlns:a16="http://schemas.microsoft.com/office/drawing/2014/main" id="{26D837EC-2AB2-46C4-8936-97DBA4892988}"/>
              </a:ext>
            </a:extLst>
          </p:cNvPr>
          <p:cNvSpPr/>
          <p:nvPr/>
        </p:nvSpPr>
        <p:spPr>
          <a:xfrm>
            <a:off x="1904575" y="3092456"/>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800" dirty="0"/>
          </a:p>
        </p:txBody>
      </p:sp>
      <p:sp>
        <p:nvSpPr>
          <p:cNvPr id="33" name="Cube 32">
            <a:extLst>
              <a:ext uri="{FF2B5EF4-FFF2-40B4-BE49-F238E27FC236}">
                <a16:creationId xmlns:a16="http://schemas.microsoft.com/office/drawing/2014/main" id="{4F872F46-BB25-43E1-ABEC-8EA45E178C62}"/>
              </a:ext>
            </a:extLst>
          </p:cNvPr>
          <p:cNvSpPr/>
          <p:nvPr/>
        </p:nvSpPr>
        <p:spPr>
          <a:xfrm>
            <a:off x="2890984" y="3906853"/>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800" dirty="0"/>
          </a:p>
        </p:txBody>
      </p:sp>
      <p:sp>
        <p:nvSpPr>
          <p:cNvPr id="34" name="Cube 33">
            <a:extLst>
              <a:ext uri="{FF2B5EF4-FFF2-40B4-BE49-F238E27FC236}">
                <a16:creationId xmlns:a16="http://schemas.microsoft.com/office/drawing/2014/main" id="{12BE8C2C-AA5C-4223-9A37-766EADC696CB}"/>
              </a:ext>
            </a:extLst>
          </p:cNvPr>
          <p:cNvSpPr/>
          <p:nvPr/>
        </p:nvSpPr>
        <p:spPr>
          <a:xfrm>
            <a:off x="2877461" y="3078557"/>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800" dirty="0"/>
          </a:p>
        </p:txBody>
      </p:sp>
      <p:sp>
        <p:nvSpPr>
          <p:cNvPr id="35" name="Cube 34">
            <a:extLst>
              <a:ext uri="{FF2B5EF4-FFF2-40B4-BE49-F238E27FC236}">
                <a16:creationId xmlns:a16="http://schemas.microsoft.com/office/drawing/2014/main" id="{484B5B90-6621-45BB-B71C-FB950411EEC5}"/>
              </a:ext>
            </a:extLst>
          </p:cNvPr>
          <p:cNvSpPr/>
          <p:nvPr/>
        </p:nvSpPr>
        <p:spPr>
          <a:xfrm>
            <a:off x="699582" y="5003888"/>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800" dirty="0"/>
              <a:t>150</a:t>
            </a:r>
          </a:p>
        </p:txBody>
      </p:sp>
      <p:sp>
        <p:nvSpPr>
          <p:cNvPr id="36" name="Cube 35">
            <a:extLst>
              <a:ext uri="{FF2B5EF4-FFF2-40B4-BE49-F238E27FC236}">
                <a16:creationId xmlns:a16="http://schemas.microsoft.com/office/drawing/2014/main" id="{0E89A412-D4C4-4FF5-992A-8CCA70C9613B}"/>
              </a:ext>
            </a:extLst>
          </p:cNvPr>
          <p:cNvSpPr/>
          <p:nvPr/>
        </p:nvSpPr>
        <p:spPr>
          <a:xfrm>
            <a:off x="1649359" y="5003057"/>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800" dirty="0"/>
              <a:t>220</a:t>
            </a:r>
          </a:p>
        </p:txBody>
      </p:sp>
      <p:sp>
        <p:nvSpPr>
          <p:cNvPr id="37" name="Cube 36">
            <a:extLst>
              <a:ext uri="{FF2B5EF4-FFF2-40B4-BE49-F238E27FC236}">
                <a16:creationId xmlns:a16="http://schemas.microsoft.com/office/drawing/2014/main" id="{889C3481-68F6-41B0-8C21-E678AD461686}"/>
              </a:ext>
            </a:extLst>
          </p:cNvPr>
          <p:cNvSpPr/>
          <p:nvPr/>
        </p:nvSpPr>
        <p:spPr>
          <a:xfrm>
            <a:off x="2608575" y="5003888"/>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800" dirty="0"/>
              <a:t>120</a:t>
            </a:r>
          </a:p>
        </p:txBody>
      </p:sp>
      <p:sp>
        <p:nvSpPr>
          <p:cNvPr id="38" name="Cube 37">
            <a:extLst>
              <a:ext uri="{FF2B5EF4-FFF2-40B4-BE49-F238E27FC236}">
                <a16:creationId xmlns:a16="http://schemas.microsoft.com/office/drawing/2014/main" id="{47546342-1A80-4613-9ABC-67CAAF4DCBCB}"/>
              </a:ext>
            </a:extLst>
          </p:cNvPr>
          <p:cNvSpPr/>
          <p:nvPr/>
        </p:nvSpPr>
        <p:spPr>
          <a:xfrm>
            <a:off x="676997" y="4205065"/>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800" dirty="0"/>
              <a:t>700</a:t>
            </a:r>
          </a:p>
        </p:txBody>
      </p:sp>
      <p:sp>
        <p:nvSpPr>
          <p:cNvPr id="39" name="Cube 38">
            <a:extLst>
              <a:ext uri="{FF2B5EF4-FFF2-40B4-BE49-F238E27FC236}">
                <a16:creationId xmlns:a16="http://schemas.microsoft.com/office/drawing/2014/main" id="{4FF4393E-930C-480E-9135-69519F8F8F07}"/>
              </a:ext>
            </a:extLst>
          </p:cNvPr>
          <p:cNvSpPr/>
          <p:nvPr/>
        </p:nvSpPr>
        <p:spPr>
          <a:xfrm>
            <a:off x="1650136" y="4175715"/>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800" dirty="0"/>
              <a:t>100</a:t>
            </a:r>
          </a:p>
        </p:txBody>
      </p:sp>
      <p:sp>
        <p:nvSpPr>
          <p:cNvPr id="40" name="Cube 39">
            <a:extLst>
              <a:ext uri="{FF2B5EF4-FFF2-40B4-BE49-F238E27FC236}">
                <a16:creationId xmlns:a16="http://schemas.microsoft.com/office/drawing/2014/main" id="{094025FD-2B19-4D22-A191-20CD7384006E}"/>
              </a:ext>
            </a:extLst>
          </p:cNvPr>
          <p:cNvSpPr/>
          <p:nvPr/>
        </p:nvSpPr>
        <p:spPr>
          <a:xfrm>
            <a:off x="2622098" y="4175621"/>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800" dirty="0"/>
              <a:t>420</a:t>
            </a:r>
          </a:p>
        </p:txBody>
      </p:sp>
      <p:sp>
        <p:nvSpPr>
          <p:cNvPr id="41" name="Cube 40">
            <a:extLst>
              <a:ext uri="{FF2B5EF4-FFF2-40B4-BE49-F238E27FC236}">
                <a16:creationId xmlns:a16="http://schemas.microsoft.com/office/drawing/2014/main" id="{5A22219F-25BB-4BAB-BDDA-B66792F22A05}"/>
              </a:ext>
            </a:extLst>
          </p:cNvPr>
          <p:cNvSpPr/>
          <p:nvPr/>
        </p:nvSpPr>
        <p:spPr>
          <a:xfrm>
            <a:off x="676930" y="3376892"/>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800" dirty="0"/>
              <a:t>340</a:t>
            </a:r>
          </a:p>
        </p:txBody>
      </p:sp>
      <p:sp>
        <p:nvSpPr>
          <p:cNvPr id="42" name="Cube 41">
            <a:extLst>
              <a:ext uri="{FF2B5EF4-FFF2-40B4-BE49-F238E27FC236}">
                <a16:creationId xmlns:a16="http://schemas.microsoft.com/office/drawing/2014/main" id="{3493F3FD-E442-4F60-A26C-8DC7F08B20FF}"/>
              </a:ext>
            </a:extLst>
          </p:cNvPr>
          <p:cNvSpPr/>
          <p:nvPr/>
        </p:nvSpPr>
        <p:spPr>
          <a:xfrm>
            <a:off x="1620777" y="3362056"/>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800" dirty="0"/>
              <a:t>120</a:t>
            </a:r>
          </a:p>
        </p:txBody>
      </p:sp>
      <p:sp>
        <p:nvSpPr>
          <p:cNvPr id="43" name="Cube 42">
            <a:extLst>
              <a:ext uri="{FF2B5EF4-FFF2-40B4-BE49-F238E27FC236}">
                <a16:creationId xmlns:a16="http://schemas.microsoft.com/office/drawing/2014/main" id="{95E57DAE-06D8-4F16-A85A-DB5A0B301242}"/>
              </a:ext>
            </a:extLst>
          </p:cNvPr>
          <p:cNvSpPr/>
          <p:nvPr/>
        </p:nvSpPr>
        <p:spPr>
          <a:xfrm>
            <a:off x="2607473" y="3347542"/>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800" dirty="0"/>
              <a:t>150</a:t>
            </a:r>
          </a:p>
        </p:txBody>
      </p:sp>
      <p:sp>
        <p:nvSpPr>
          <p:cNvPr id="44" name="TextBox 43">
            <a:extLst>
              <a:ext uri="{FF2B5EF4-FFF2-40B4-BE49-F238E27FC236}">
                <a16:creationId xmlns:a16="http://schemas.microsoft.com/office/drawing/2014/main" id="{3004D0EC-EFDC-4FBE-8E9F-6DEE5BB48673}"/>
              </a:ext>
            </a:extLst>
          </p:cNvPr>
          <p:cNvSpPr txBox="1"/>
          <p:nvPr/>
        </p:nvSpPr>
        <p:spPr>
          <a:xfrm>
            <a:off x="487234" y="2927828"/>
            <a:ext cx="1125602" cy="369332"/>
          </a:xfrm>
          <a:prstGeom prst="rect">
            <a:avLst/>
          </a:prstGeom>
          <a:noFill/>
        </p:spPr>
        <p:txBody>
          <a:bodyPr wrap="square" rtlCol="0">
            <a:spAutoFit/>
          </a:bodyPr>
          <a:lstStyle/>
          <a:p>
            <a:r>
              <a:rPr lang="en-IN" dirty="0"/>
              <a:t>Pune</a:t>
            </a:r>
          </a:p>
        </p:txBody>
      </p:sp>
      <p:sp>
        <p:nvSpPr>
          <p:cNvPr id="45" name="TextBox 44">
            <a:extLst>
              <a:ext uri="{FF2B5EF4-FFF2-40B4-BE49-F238E27FC236}">
                <a16:creationId xmlns:a16="http://schemas.microsoft.com/office/drawing/2014/main" id="{BFCFA97B-CB2E-43AF-BA37-75CAC588A2E6}"/>
              </a:ext>
            </a:extLst>
          </p:cNvPr>
          <p:cNvSpPr txBox="1"/>
          <p:nvPr/>
        </p:nvSpPr>
        <p:spPr>
          <a:xfrm>
            <a:off x="664154" y="2679631"/>
            <a:ext cx="1125602" cy="369332"/>
          </a:xfrm>
          <a:prstGeom prst="rect">
            <a:avLst/>
          </a:prstGeom>
          <a:noFill/>
        </p:spPr>
        <p:txBody>
          <a:bodyPr wrap="square" rtlCol="0">
            <a:spAutoFit/>
          </a:bodyPr>
          <a:lstStyle/>
          <a:p>
            <a:r>
              <a:rPr lang="en-IN" dirty="0"/>
              <a:t>Delhi</a:t>
            </a:r>
          </a:p>
        </p:txBody>
      </p:sp>
      <p:sp>
        <p:nvSpPr>
          <p:cNvPr id="46" name="TextBox 45">
            <a:extLst>
              <a:ext uri="{FF2B5EF4-FFF2-40B4-BE49-F238E27FC236}">
                <a16:creationId xmlns:a16="http://schemas.microsoft.com/office/drawing/2014/main" id="{3C9273AD-0657-4C97-B5CC-A12902F1268B}"/>
              </a:ext>
            </a:extLst>
          </p:cNvPr>
          <p:cNvSpPr txBox="1"/>
          <p:nvPr/>
        </p:nvSpPr>
        <p:spPr>
          <a:xfrm>
            <a:off x="1244743" y="3060027"/>
            <a:ext cx="580572" cy="369332"/>
          </a:xfrm>
          <a:prstGeom prst="rect">
            <a:avLst/>
          </a:prstGeom>
          <a:noFill/>
        </p:spPr>
        <p:txBody>
          <a:bodyPr wrap="square" rtlCol="0">
            <a:spAutoFit/>
          </a:bodyPr>
          <a:lstStyle/>
          <a:p>
            <a:r>
              <a:rPr lang="en-IN" dirty="0"/>
              <a:t>150</a:t>
            </a:r>
          </a:p>
        </p:txBody>
      </p:sp>
      <p:sp>
        <p:nvSpPr>
          <p:cNvPr id="47" name="TextBox 46">
            <a:extLst>
              <a:ext uri="{FF2B5EF4-FFF2-40B4-BE49-F238E27FC236}">
                <a16:creationId xmlns:a16="http://schemas.microsoft.com/office/drawing/2014/main" id="{3F7C5101-AD5D-460A-8638-275F691971F4}"/>
              </a:ext>
            </a:extLst>
          </p:cNvPr>
          <p:cNvSpPr txBox="1"/>
          <p:nvPr/>
        </p:nvSpPr>
        <p:spPr>
          <a:xfrm>
            <a:off x="1069204" y="3335066"/>
            <a:ext cx="580572" cy="369332"/>
          </a:xfrm>
          <a:prstGeom prst="rect">
            <a:avLst/>
          </a:prstGeom>
          <a:noFill/>
        </p:spPr>
        <p:txBody>
          <a:bodyPr wrap="square" rtlCol="0">
            <a:spAutoFit/>
          </a:bodyPr>
          <a:lstStyle/>
          <a:p>
            <a:r>
              <a:rPr lang="en-IN" dirty="0"/>
              <a:t>340</a:t>
            </a:r>
          </a:p>
        </p:txBody>
      </p:sp>
      <p:sp>
        <p:nvSpPr>
          <p:cNvPr id="48" name="TextBox 47">
            <a:extLst>
              <a:ext uri="{FF2B5EF4-FFF2-40B4-BE49-F238E27FC236}">
                <a16:creationId xmlns:a16="http://schemas.microsoft.com/office/drawing/2014/main" id="{D82D5052-01F6-4AE1-B4A9-1CDABEF9C07E}"/>
              </a:ext>
            </a:extLst>
          </p:cNvPr>
          <p:cNvSpPr txBox="1"/>
          <p:nvPr/>
        </p:nvSpPr>
        <p:spPr>
          <a:xfrm>
            <a:off x="1591427" y="2756346"/>
            <a:ext cx="580572" cy="369332"/>
          </a:xfrm>
          <a:prstGeom prst="rect">
            <a:avLst/>
          </a:prstGeom>
          <a:noFill/>
        </p:spPr>
        <p:txBody>
          <a:bodyPr wrap="square" rtlCol="0">
            <a:spAutoFit/>
          </a:bodyPr>
          <a:lstStyle/>
          <a:p>
            <a:r>
              <a:rPr lang="en-IN" dirty="0"/>
              <a:t>220</a:t>
            </a:r>
          </a:p>
        </p:txBody>
      </p:sp>
      <p:sp>
        <p:nvSpPr>
          <p:cNvPr id="49" name="TextBox 48">
            <a:extLst>
              <a:ext uri="{FF2B5EF4-FFF2-40B4-BE49-F238E27FC236}">
                <a16:creationId xmlns:a16="http://schemas.microsoft.com/office/drawing/2014/main" id="{62B0884D-E53D-4002-B409-DC81A0A7DE5C}"/>
              </a:ext>
            </a:extLst>
          </p:cNvPr>
          <p:cNvSpPr txBox="1"/>
          <p:nvPr/>
        </p:nvSpPr>
        <p:spPr>
          <a:xfrm>
            <a:off x="716154" y="6144780"/>
            <a:ext cx="801087" cy="369332"/>
          </a:xfrm>
          <a:prstGeom prst="rect">
            <a:avLst/>
          </a:prstGeom>
          <a:noFill/>
        </p:spPr>
        <p:txBody>
          <a:bodyPr wrap="square" rtlCol="0">
            <a:spAutoFit/>
          </a:bodyPr>
          <a:lstStyle/>
          <a:p>
            <a:r>
              <a:rPr lang="en-IN" dirty="0"/>
              <a:t>Coats</a:t>
            </a:r>
          </a:p>
        </p:txBody>
      </p:sp>
      <p:sp>
        <p:nvSpPr>
          <p:cNvPr id="50" name="TextBox 49">
            <a:extLst>
              <a:ext uri="{FF2B5EF4-FFF2-40B4-BE49-F238E27FC236}">
                <a16:creationId xmlns:a16="http://schemas.microsoft.com/office/drawing/2014/main" id="{860210D4-9AB2-44B6-9A2F-172D2E7D7889}"/>
              </a:ext>
            </a:extLst>
          </p:cNvPr>
          <p:cNvSpPr txBox="1"/>
          <p:nvPr/>
        </p:nvSpPr>
        <p:spPr>
          <a:xfrm>
            <a:off x="1754205" y="6162614"/>
            <a:ext cx="801087" cy="369332"/>
          </a:xfrm>
          <a:prstGeom prst="rect">
            <a:avLst/>
          </a:prstGeom>
          <a:noFill/>
        </p:spPr>
        <p:txBody>
          <a:bodyPr wrap="square" rtlCol="0">
            <a:spAutoFit/>
          </a:bodyPr>
          <a:lstStyle/>
          <a:p>
            <a:r>
              <a:rPr lang="en-IN" dirty="0"/>
              <a:t>Hats</a:t>
            </a:r>
          </a:p>
        </p:txBody>
      </p:sp>
      <p:sp>
        <p:nvSpPr>
          <p:cNvPr id="51" name="TextBox 50">
            <a:extLst>
              <a:ext uri="{FF2B5EF4-FFF2-40B4-BE49-F238E27FC236}">
                <a16:creationId xmlns:a16="http://schemas.microsoft.com/office/drawing/2014/main" id="{5B6C025B-8AE6-4F6F-82AD-EDFF3065A3D6}"/>
              </a:ext>
            </a:extLst>
          </p:cNvPr>
          <p:cNvSpPr txBox="1"/>
          <p:nvPr/>
        </p:nvSpPr>
        <p:spPr>
          <a:xfrm>
            <a:off x="2622098" y="6205335"/>
            <a:ext cx="1064531" cy="369332"/>
          </a:xfrm>
          <a:prstGeom prst="rect">
            <a:avLst/>
          </a:prstGeom>
          <a:noFill/>
        </p:spPr>
        <p:txBody>
          <a:bodyPr wrap="square" rtlCol="0">
            <a:spAutoFit/>
          </a:bodyPr>
          <a:lstStyle/>
          <a:p>
            <a:r>
              <a:rPr lang="en-IN" dirty="0"/>
              <a:t>Jackets</a:t>
            </a:r>
          </a:p>
        </p:txBody>
      </p:sp>
      <p:sp>
        <p:nvSpPr>
          <p:cNvPr id="52" name="TextBox 51">
            <a:extLst>
              <a:ext uri="{FF2B5EF4-FFF2-40B4-BE49-F238E27FC236}">
                <a16:creationId xmlns:a16="http://schemas.microsoft.com/office/drawing/2014/main" id="{A8B9F975-5671-4CAA-9D5B-16C431E8668C}"/>
              </a:ext>
            </a:extLst>
          </p:cNvPr>
          <p:cNvSpPr txBox="1"/>
          <p:nvPr/>
        </p:nvSpPr>
        <p:spPr>
          <a:xfrm>
            <a:off x="3414543" y="5435894"/>
            <a:ext cx="580572" cy="369332"/>
          </a:xfrm>
          <a:prstGeom prst="rect">
            <a:avLst/>
          </a:prstGeom>
          <a:noFill/>
        </p:spPr>
        <p:txBody>
          <a:bodyPr wrap="square" rtlCol="0">
            <a:spAutoFit/>
          </a:bodyPr>
          <a:lstStyle/>
          <a:p>
            <a:r>
              <a:rPr lang="en-IN" dirty="0"/>
              <a:t>120</a:t>
            </a:r>
          </a:p>
        </p:txBody>
      </p:sp>
      <p:sp>
        <p:nvSpPr>
          <p:cNvPr id="53" name="TextBox 52">
            <a:extLst>
              <a:ext uri="{FF2B5EF4-FFF2-40B4-BE49-F238E27FC236}">
                <a16:creationId xmlns:a16="http://schemas.microsoft.com/office/drawing/2014/main" id="{20588AAB-7E10-48BF-81F4-396FE1725211}"/>
              </a:ext>
            </a:extLst>
          </p:cNvPr>
          <p:cNvSpPr txBox="1"/>
          <p:nvPr/>
        </p:nvSpPr>
        <p:spPr>
          <a:xfrm>
            <a:off x="3464614" y="4600538"/>
            <a:ext cx="580572" cy="369332"/>
          </a:xfrm>
          <a:prstGeom prst="rect">
            <a:avLst/>
          </a:prstGeom>
          <a:noFill/>
        </p:spPr>
        <p:txBody>
          <a:bodyPr wrap="square" rtlCol="0">
            <a:spAutoFit/>
          </a:bodyPr>
          <a:lstStyle/>
          <a:p>
            <a:r>
              <a:rPr lang="en-IN" dirty="0"/>
              <a:t>420</a:t>
            </a:r>
          </a:p>
        </p:txBody>
      </p:sp>
      <p:sp>
        <p:nvSpPr>
          <p:cNvPr id="54" name="TextBox 53">
            <a:extLst>
              <a:ext uri="{FF2B5EF4-FFF2-40B4-BE49-F238E27FC236}">
                <a16:creationId xmlns:a16="http://schemas.microsoft.com/office/drawing/2014/main" id="{39E967B1-D007-4E27-AC10-6363E6236C85}"/>
              </a:ext>
            </a:extLst>
          </p:cNvPr>
          <p:cNvSpPr txBox="1"/>
          <p:nvPr/>
        </p:nvSpPr>
        <p:spPr>
          <a:xfrm>
            <a:off x="3420809" y="3715346"/>
            <a:ext cx="580572" cy="369332"/>
          </a:xfrm>
          <a:prstGeom prst="rect">
            <a:avLst/>
          </a:prstGeom>
          <a:noFill/>
        </p:spPr>
        <p:txBody>
          <a:bodyPr wrap="square" rtlCol="0">
            <a:spAutoFit/>
          </a:bodyPr>
          <a:lstStyle/>
          <a:p>
            <a:r>
              <a:rPr lang="en-IN" dirty="0"/>
              <a:t>150</a:t>
            </a:r>
          </a:p>
        </p:txBody>
      </p:sp>
      <p:sp>
        <p:nvSpPr>
          <p:cNvPr id="55" name="TextBox 54">
            <a:extLst>
              <a:ext uri="{FF2B5EF4-FFF2-40B4-BE49-F238E27FC236}">
                <a16:creationId xmlns:a16="http://schemas.microsoft.com/office/drawing/2014/main" id="{85640429-DC38-484E-81D5-12117B355514}"/>
              </a:ext>
            </a:extLst>
          </p:cNvPr>
          <p:cNvSpPr txBox="1"/>
          <p:nvPr/>
        </p:nvSpPr>
        <p:spPr>
          <a:xfrm>
            <a:off x="1991633" y="3342161"/>
            <a:ext cx="580572" cy="369332"/>
          </a:xfrm>
          <a:prstGeom prst="rect">
            <a:avLst/>
          </a:prstGeom>
          <a:noFill/>
        </p:spPr>
        <p:txBody>
          <a:bodyPr wrap="square" rtlCol="0">
            <a:spAutoFit/>
          </a:bodyPr>
          <a:lstStyle/>
          <a:p>
            <a:r>
              <a:rPr lang="en-IN" dirty="0"/>
              <a:t>120</a:t>
            </a:r>
          </a:p>
        </p:txBody>
      </p:sp>
      <p:sp>
        <p:nvSpPr>
          <p:cNvPr id="56" name="TextBox 55">
            <a:extLst>
              <a:ext uri="{FF2B5EF4-FFF2-40B4-BE49-F238E27FC236}">
                <a16:creationId xmlns:a16="http://schemas.microsoft.com/office/drawing/2014/main" id="{6D50D8ED-BDAA-4CBE-9F4C-254F911D47D0}"/>
              </a:ext>
            </a:extLst>
          </p:cNvPr>
          <p:cNvSpPr txBox="1"/>
          <p:nvPr/>
        </p:nvSpPr>
        <p:spPr>
          <a:xfrm>
            <a:off x="2832485" y="3342161"/>
            <a:ext cx="580572" cy="369332"/>
          </a:xfrm>
          <a:prstGeom prst="rect">
            <a:avLst/>
          </a:prstGeom>
          <a:noFill/>
        </p:spPr>
        <p:txBody>
          <a:bodyPr wrap="square" rtlCol="0">
            <a:spAutoFit/>
          </a:bodyPr>
          <a:lstStyle/>
          <a:p>
            <a:r>
              <a:rPr lang="en-IN" dirty="0"/>
              <a:t>150</a:t>
            </a:r>
          </a:p>
        </p:txBody>
      </p:sp>
      <p:sp>
        <p:nvSpPr>
          <p:cNvPr id="57" name="TextBox 56">
            <a:extLst>
              <a:ext uri="{FF2B5EF4-FFF2-40B4-BE49-F238E27FC236}">
                <a16:creationId xmlns:a16="http://schemas.microsoft.com/office/drawing/2014/main" id="{A87293A9-5F1A-4E5D-BEA6-3F49D6719BE4}"/>
              </a:ext>
            </a:extLst>
          </p:cNvPr>
          <p:cNvSpPr txBox="1"/>
          <p:nvPr/>
        </p:nvSpPr>
        <p:spPr>
          <a:xfrm>
            <a:off x="2175269" y="3036288"/>
            <a:ext cx="580572" cy="369332"/>
          </a:xfrm>
          <a:prstGeom prst="rect">
            <a:avLst/>
          </a:prstGeom>
          <a:noFill/>
        </p:spPr>
        <p:txBody>
          <a:bodyPr wrap="square" rtlCol="0">
            <a:spAutoFit/>
          </a:bodyPr>
          <a:lstStyle/>
          <a:p>
            <a:r>
              <a:rPr lang="en-IN" dirty="0"/>
              <a:t>340</a:t>
            </a:r>
          </a:p>
        </p:txBody>
      </p:sp>
      <p:sp>
        <p:nvSpPr>
          <p:cNvPr id="58" name="TextBox 57">
            <a:extLst>
              <a:ext uri="{FF2B5EF4-FFF2-40B4-BE49-F238E27FC236}">
                <a16:creationId xmlns:a16="http://schemas.microsoft.com/office/drawing/2014/main" id="{783FDF35-2201-465A-B8F8-C498740C6EC2}"/>
              </a:ext>
            </a:extLst>
          </p:cNvPr>
          <p:cNvSpPr txBox="1"/>
          <p:nvPr/>
        </p:nvSpPr>
        <p:spPr>
          <a:xfrm>
            <a:off x="3240317" y="3037219"/>
            <a:ext cx="580572" cy="369332"/>
          </a:xfrm>
          <a:prstGeom prst="rect">
            <a:avLst/>
          </a:prstGeom>
          <a:noFill/>
        </p:spPr>
        <p:txBody>
          <a:bodyPr wrap="square" rtlCol="0">
            <a:spAutoFit/>
          </a:bodyPr>
          <a:lstStyle/>
          <a:p>
            <a:r>
              <a:rPr lang="en-IN" dirty="0"/>
              <a:t>170</a:t>
            </a:r>
          </a:p>
        </p:txBody>
      </p:sp>
      <p:sp>
        <p:nvSpPr>
          <p:cNvPr id="59" name="TextBox 58">
            <a:extLst>
              <a:ext uri="{FF2B5EF4-FFF2-40B4-BE49-F238E27FC236}">
                <a16:creationId xmlns:a16="http://schemas.microsoft.com/office/drawing/2014/main" id="{F898BB5B-CDB5-4A03-9307-B497E65E4C6F}"/>
              </a:ext>
            </a:extLst>
          </p:cNvPr>
          <p:cNvSpPr txBox="1"/>
          <p:nvPr/>
        </p:nvSpPr>
        <p:spPr>
          <a:xfrm>
            <a:off x="3704829" y="3376892"/>
            <a:ext cx="580572" cy="369332"/>
          </a:xfrm>
          <a:prstGeom prst="rect">
            <a:avLst/>
          </a:prstGeom>
          <a:noFill/>
        </p:spPr>
        <p:txBody>
          <a:bodyPr wrap="square" rtlCol="0">
            <a:spAutoFit/>
          </a:bodyPr>
          <a:lstStyle/>
          <a:p>
            <a:r>
              <a:rPr lang="en-IN" dirty="0"/>
              <a:t>170</a:t>
            </a:r>
          </a:p>
        </p:txBody>
      </p:sp>
      <p:sp>
        <p:nvSpPr>
          <p:cNvPr id="60" name="TextBox 59">
            <a:extLst>
              <a:ext uri="{FF2B5EF4-FFF2-40B4-BE49-F238E27FC236}">
                <a16:creationId xmlns:a16="http://schemas.microsoft.com/office/drawing/2014/main" id="{94B9DD2C-9A85-4DD9-8954-6F1C2A108FAE}"/>
              </a:ext>
            </a:extLst>
          </p:cNvPr>
          <p:cNvSpPr txBox="1"/>
          <p:nvPr/>
        </p:nvSpPr>
        <p:spPr>
          <a:xfrm>
            <a:off x="3754900" y="4158662"/>
            <a:ext cx="580572" cy="369332"/>
          </a:xfrm>
          <a:prstGeom prst="rect">
            <a:avLst/>
          </a:prstGeom>
          <a:noFill/>
        </p:spPr>
        <p:txBody>
          <a:bodyPr wrap="square" rtlCol="0">
            <a:spAutoFit/>
          </a:bodyPr>
          <a:lstStyle/>
          <a:p>
            <a:r>
              <a:rPr lang="en-IN" dirty="0"/>
              <a:t>250</a:t>
            </a:r>
          </a:p>
        </p:txBody>
      </p:sp>
      <p:sp>
        <p:nvSpPr>
          <p:cNvPr id="61" name="TextBox 60">
            <a:extLst>
              <a:ext uri="{FF2B5EF4-FFF2-40B4-BE49-F238E27FC236}">
                <a16:creationId xmlns:a16="http://schemas.microsoft.com/office/drawing/2014/main" id="{68445A21-5685-42EF-A035-ACE6221A3FB1}"/>
              </a:ext>
            </a:extLst>
          </p:cNvPr>
          <p:cNvSpPr txBox="1"/>
          <p:nvPr/>
        </p:nvSpPr>
        <p:spPr>
          <a:xfrm>
            <a:off x="3762310" y="5098534"/>
            <a:ext cx="580572" cy="369332"/>
          </a:xfrm>
          <a:prstGeom prst="rect">
            <a:avLst/>
          </a:prstGeom>
          <a:noFill/>
        </p:spPr>
        <p:txBody>
          <a:bodyPr wrap="square" rtlCol="0">
            <a:spAutoFit/>
          </a:bodyPr>
          <a:lstStyle/>
          <a:p>
            <a:r>
              <a:rPr lang="en-IN" dirty="0"/>
              <a:t>150</a:t>
            </a:r>
          </a:p>
        </p:txBody>
      </p:sp>
      <p:sp>
        <p:nvSpPr>
          <p:cNvPr id="62" name="TextBox 61">
            <a:extLst>
              <a:ext uri="{FF2B5EF4-FFF2-40B4-BE49-F238E27FC236}">
                <a16:creationId xmlns:a16="http://schemas.microsoft.com/office/drawing/2014/main" id="{5B0A4454-0026-40F7-BE49-4B66C3898597}"/>
              </a:ext>
            </a:extLst>
          </p:cNvPr>
          <p:cNvSpPr txBox="1"/>
          <p:nvPr/>
        </p:nvSpPr>
        <p:spPr>
          <a:xfrm>
            <a:off x="2542199" y="2735532"/>
            <a:ext cx="580572" cy="369332"/>
          </a:xfrm>
          <a:prstGeom prst="rect">
            <a:avLst/>
          </a:prstGeom>
          <a:noFill/>
        </p:spPr>
        <p:txBody>
          <a:bodyPr wrap="square" rtlCol="0">
            <a:spAutoFit/>
          </a:bodyPr>
          <a:lstStyle/>
          <a:p>
            <a:r>
              <a:rPr lang="en-IN" dirty="0"/>
              <a:t>310</a:t>
            </a:r>
          </a:p>
        </p:txBody>
      </p:sp>
      <p:sp>
        <p:nvSpPr>
          <p:cNvPr id="63" name="TextBox 62">
            <a:extLst>
              <a:ext uri="{FF2B5EF4-FFF2-40B4-BE49-F238E27FC236}">
                <a16:creationId xmlns:a16="http://schemas.microsoft.com/office/drawing/2014/main" id="{486DA607-1B31-41CE-8C16-B0D2E7786A3B}"/>
              </a:ext>
            </a:extLst>
          </p:cNvPr>
          <p:cNvSpPr txBox="1"/>
          <p:nvPr/>
        </p:nvSpPr>
        <p:spPr>
          <a:xfrm>
            <a:off x="3426801" y="2750789"/>
            <a:ext cx="580572" cy="369332"/>
          </a:xfrm>
          <a:prstGeom prst="rect">
            <a:avLst/>
          </a:prstGeom>
          <a:noFill/>
        </p:spPr>
        <p:txBody>
          <a:bodyPr wrap="square" rtlCol="0">
            <a:spAutoFit/>
          </a:bodyPr>
          <a:lstStyle/>
          <a:p>
            <a:r>
              <a:rPr lang="en-IN" dirty="0"/>
              <a:t>120</a:t>
            </a:r>
          </a:p>
        </p:txBody>
      </p:sp>
      <p:sp>
        <p:nvSpPr>
          <p:cNvPr id="64" name="TextBox 63">
            <a:extLst>
              <a:ext uri="{FF2B5EF4-FFF2-40B4-BE49-F238E27FC236}">
                <a16:creationId xmlns:a16="http://schemas.microsoft.com/office/drawing/2014/main" id="{E9758225-AA29-4120-B733-488D7B083DB9}"/>
              </a:ext>
            </a:extLst>
          </p:cNvPr>
          <p:cNvSpPr txBox="1"/>
          <p:nvPr/>
        </p:nvSpPr>
        <p:spPr>
          <a:xfrm>
            <a:off x="4007373" y="3178670"/>
            <a:ext cx="580572" cy="369332"/>
          </a:xfrm>
          <a:prstGeom prst="rect">
            <a:avLst/>
          </a:prstGeom>
          <a:noFill/>
        </p:spPr>
        <p:txBody>
          <a:bodyPr wrap="square" rtlCol="0">
            <a:spAutoFit/>
          </a:bodyPr>
          <a:lstStyle/>
          <a:p>
            <a:r>
              <a:rPr lang="en-IN" dirty="0"/>
              <a:t>120</a:t>
            </a:r>
          </a:p>
        </p:txBody>
      </p:sp>
      <p:sp>
        <p:nvSpPr>
          <p:cNvPr id="65" name="TextBox 64">
            <a:extLst>
              <a:ext uri="{FF2B5EF4-FFF2-40B4-BE49-F238E27FC236}">
                <a16:creationId xmlns:a16="http://schemas.microsoft.com/office/drawing/2014/main" id="{260E71E8-4D01-4984-B6E9-BE77A9E9D189}"/>
              </a:ext>
            </a:extLst>
          </p:cNvPr>
          <p:cNvSpPr txBox="1"/>
          <p:nvPr/>
        </p:nvSpPr>
        <p:spPr>
          <a:xfrm>
            <a:off x="4067313" y="3918413"/>
            <a:ext cx="580572" cy="369332"/>
          </a:xfrm>
          <a:prstGeom prst="rect">
            <a:avLst/>
          </a:prstGeom>
          <a:noFill/>
        </p:spPr>
        <p:txBody>
          <a:bodyPr wrap="square" rtlCol="0">
            <a:spAutoFit/>
          </a:bodyPr>
          <a:lstStyle/>
          <a:p>
            <a:r>
              <a:rPr lang="en-IN" dirty="0"/>
              <a:t>110</a:t>
            </a:r>
          </a:p>
        </p:txBody>
      </p:sp>
      <p:sp>
        <p:nvSpPr>
          <p:cNvPr id="66" name="TextBox 65">
            <a:extLst>
              <a:ext uri="{FF2B5EF4-FFF2-40B4-BE49-F238E27FC236}">
                <a16:creationId xmlns:a16="http://schemas.microsoft.com/office/drawing/2014/main" id="{58FAB14E-7617-45A8-BF84-28947C322CBF}"/>
              </a:ext>
            </a:extLst>
          </p:cNvPr>
          <p:cNvSpPr txBox="1"/>
          <p:nvPr/>
        </p:nvSpPr>
        <p:spPr>
          <a:xfrm>
            <a:off x="4045186" y="4820439"/>
            <a:ext cx="580572" cy="369332"/>
          </a:xfrm>
          <a:prstGeom prst="rect">
            <a:avLst/>
          </a:prstGeom>
          <a:noFill/>
        </p:spPr>
        <p:txBody>
          <a:bodyPr wrap="square" rtlCol="0">
            <a:spAutoFit/>
          </a:bodyPr>
          <a:lstStyle/>
          <a:p>
            <a:r>
              <a:rPr lang="en-IN" dirty="0"/>
              <a:t>200</a:t>
            </a:r>
          </a:p>
        </p:txBody>
      </p:sp>
      <p:sp>
        <p:nvSpPr>
          <p:cNvPr id="67" name="Arrow: Right 66">
            <a:extLst>
              <a:ext uri="{FF2B5EF4-FFF2-40B4-BE49-F238E27FC236}">
                <a16:creationId xmlns:a16="http://schemas.microsoft.com/office/drawing/2014/main" id="{D4985DAE-CE7A-4920-B90A-A63E0DC8CB53}"/>
              </a:ext>
            </a:extLst>
          </p:cNvPr>
          <p:cNvSpPr/>
          <p:nvPr/>
        </p:nvSpPr>
        <p:spPr>
          <a:xfrm>
            <a:off x="5192713" y="3178670"/>
            <a:ext cx="1454830"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0" name="Cube 119">
            <a:extLst>
              <a:ext uri="{FF2B5EF4-FFF2-40B4-BE49-F238E27FC236}">
                <a16:creationId xmlns:a16="http://schemas.microsoft.com/office/drawing/2014/main" id="{E8855DB0-4E04-4E90-AF67-ED76694B60CF}"/>
              </a:ext>
            </a:extLst>
          </p:cNvPr>
          <p:cNvSpPr/>
          <p:nvPr/>
        </p:nvSpPr>
        <p:spPr>
          <a:xfrm>
            <a:off x="8046799" y="4044105"/>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800" dirty="0"/>
              <a:t>400</a:t>
            </a:r>
          </a:p>
        </p:txBody>
      </p:sp>
      <p:sp>
        <p:nvSpPr>
          <p:cNvPr id="121" name="Cube 120">
            <a:extLst>
              <a:ext uri="{FF2B5EF4-FFF2-40B4-BE49-F238E27FC236}">
                <a16:creationId xmlns:a16="http://schemas.microsoft.com/office/drawing/2014/main" id="{E4D0DDFF-F1E5-4D99-B2A9-57899A054BF6}"/>
              </a:ext>
            </a:extLst>
          </p:cNvPr>
          <p:cNvSpPr/>
          <p:nvPr/>
        </p:nvSpPr>
        <p:spPr>
          <a:xfrm>
            <a:off x="8997484" y="4044105"/>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800" dirty="0"/>
              <a:t>420</a:t>
            </a:r>
          </a:p>
        </p:txBody>
      </p:sp>
      <p:sp>
        <p:nvSpPr>
          <p:cNvPr id="123" name="Cube 122">
            <a:extLst>
              <a:ext uri="{FF2B5EF4-FFF2-40B4-BE49-F238E27FC236}">
                <a16:creationId xmlns:a16="http://schemas.microsoft.com/office/drawing/2014/main" id="{86363939-97CD-4941-8797-CCDCB1161B43}"/>
              </a:ext>
            </a:extLst>
          </p:cNvPr>
          <p:cNvSpPr/>
          <p:nvPr/>
        </p:nvSpPr>
        <p:spPr>
          <a:xfrm>
            <a:off x="8038817" y="3223761"/>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800" dirty="0"/>
              <a:t>150</a:t>
            </a:r>
          </a:p>
        </p:txBody>
      </p:sp>
      <p:sp>
        <p:nvSpPr>
          <p:cNvPr id="124" name="Cube 123">
            <a:extLst>
              <a:ext uri="{FF2B5EF4-FFF2-40B4-BE49-F238E27FC236}">
                <a16:creationId xmlns:a16="http://schemas.microsoft.com/office/drawing/2014/main" id="{CCEA1471-F349-44CE-A71D-165D78A29314}"/>
              </a:ext>
            </a:extLst>
          </p:cNvPr>
          <p:cNvSpPr/>
          <p:nvPr/>
        </p:nvSpPr>
        <p:spPr>
          <a:xfrm>
            <a:off x="8982970" y="3223761"/>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800" dirty="0"/>
              <a:t>300</a:t>
            </a:r>
          </a:p>
        </p:txBody>
      </p:sp>
      <p:sp>
        <p:nvSpPr>
          <p:cNvPr id="129" name="TextBox 128">
            <a:extLst>
              <a:ext uri="{FF2B5EF4-FFF2-40B4-BE49-F238E27FC236}">
                <a16:creationId xmlns:a16="http://schemas.microsoft.com/office/drawing/2014/main" id="{5CEA7099-E859-47BE-A346-44C1D582F82B}"/>
              </a:ext>
            </a:extLst>
          </p:cNvPr>
          <p:cNvSpPr txBox="1"/>
          <p:nvPr/>
        </p:nvSpPr>
        <p:spPr>
          <a:xfrm>
            <a:off x="6969914" y="3511223"/>
            <a:ext cx="580572" cy="369332"/>
          </a:xfrm>
          <a:prstGeom prst="rect">
            <a:avLst/>
          </a:prstGeom>
          <a:noFill/>
        </p:spPr>
        <p:txBody>
          <a:bodyPr wrap="square" rtlCol="0">
            <a:spAutoFit/>
          </a:bodyPr>
          <a:lstStyle/>
          <a:p>
            <a:r>
              <a:rPr lang="en-IN" dirty="0"/>
              <a:t>Q1</a:t>
            </a:r>
          </a:p>
        </p:txBody>
      </p:sp>
      <p:sp>
        <p:nvSpPr>
          <p:cNvPr id="130" name="TextBox 129">
            <a:extLst>
              <a:ext uri="{FF2B5EF4-FFF2-40B4-BE49-F238E27FC236}">
                <a16:creationId xmlns:a16="http://schemas.microsoft.com/office/drawing/2014/main" id="{E3C0D293-044E-4A5F-BAFC-B9E5A937A5D3}"/>
              </a:ext>
            </a:extLst>
          </p:cNvPr>
          <p:cNvSpPr txBox="1"/>
          <p:nvPr/>
        </p:nvSpPr>
        <p:spPr>
          <a:xfrm>
            <a:off x="6902894" y="4203156"/>
            <a:ext cx="510902" cy="383420"/>
          </a:xfrm>
          <a:prstGeom prst="rect">
            <a:avLst/>
          </a:prstGeom>
          <a:noFill/>
        </p:spPr>
        <p:txBody>
          <a:bodyPr wrap="square" rtlCol="0">
            <a:spAutoFit/>
          </a:bodyPr>
          <a:lstStyle/>
          <a:p>
            <a:r>
              <a:rPr lang="en-IN" dirty="0"/>
              <a:t>Q2</a:t>
            </a:r>
          </a:p>
        </p:txBody>
      </p:sp>
      <p:sp>
        <p:nvSpPr>
          <p:cNvPr id="131" name="TextBox 130">
            <a:extLst>
              <a:ext uri="{FF2B5EF4-FFF2-40B4-BE49-F238E27FC236}">
                <a16:creationId xmlns:a16="http://schemas.microsoft.com/office/drawing/2014/main" id="{61F3A3D7-464C-4D76-931C-008E15E73CDB}"/>
              </a:ext>
            </a:extLst>
          </p:cNvPr>
          <p:cNvSpPr txBox="1"/>
          <p:nvPr/>
        </p:nvSpPr>
        <p:spPr>
          <a:xfrm>
            <a:off x="6914560" y="5011799"/>
            <a:ext cx="580572" cy="369332"/>
          </a:xfrm>
          <a:prstGeom prst="rect">
            <a:avLst/>
          </a:prstGeom>
          <a:noFill/>
        </p:spPr>
        <p:txBody>
          <a:bodyPr wrap="square" rtlCol="0">
            <a:spAutoFit/>
          </a:bodyPr>
          <a:lstStyle/>
          <a:p>
            <a:r>
              <a:rPr lang="en-IN" dirty="0"/>
              <a:t>Q3</a:t>
            </a:r>
          </a:p>
        </p:txBody>
      </p:sp>
      <p:sp>
        <p:nvSpPr>
          <p:cNvPr id="132" name="Cube 131">
            <a:extLst>
              <a:ext uri="{FF2B5EF4-FFF2-40B4-BE49-F238E27FC236}">
                <a16:creationId xmlns:a16="http://schemas.microsoft.com/office/drawing/2014/main" id="{140C04B2-97BE-44A1-B09E-56DE35DC3679}"/>
              </a:ext>
            </a:extLst>
          </p:cNvPr>
          <p:cNvSpPr/>
          <p:nvPr/>
        </p:nvSpPr>
        <p:spPr>
          <a:xfrm>
            <a:off x="7775380" y="4300551"/>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800" dirty="0"/>
          </a:p>
        </p:txBody>
      </p:sp>
      <p:sp>
        <p:nvSpPr>
          <p:cNvPr id="133" name="Cube 132">
            <a:extLst>
              <a:ext uri="{FF2B5EF4-FFF2-40B4-BE49-F238E27FC236}">
                <a16:creationId xmlns:a16="http://schemas.microsoft.com/office/drawing/2014/main" id="{B30F131F-526C-418B-965E-95B7CE409F37}"/>
              </a:ext>
            </a:extLst>
          </p:cNvPr>
          <p:cNvSpPr/>
          <p:nvPr/>
        </p:nvSpPr>
        <p:spPr>
          <a:xfrm>
            <a:off x="8727209" y="4308503"/>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800" dirty="0"/>
          </a:p>
        </p:txBody>
      </p:sp>
      <p:sp>
        <p:nvSpPr>
          <p:cNvPr id="134" name="Cube 133">
            <a:extLst>
              <a:ext uri="{FF2B5EF4-FFF2-40B4-BE49-F238E27FC236}">
                <a16:creationId xmlns:a16="http://schemas.microsoft.com/office/drawing/2014/main" id="{A5057FCB-0D2A-44D4-878B-051A28A8E528}"/>
              </a:ext>
            </a:extLst>
          </p:cNvPr>
          <p:cNvSpPr/>
          <p:nvPr/>
        </p:nvSpPr>
        <p:spPr>
          <a:xfrm>
            <a:off x="9674933" y="4308503"/>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800" dirty="0"/>
          </a:p>
        </p:txBody>
      </p:sp>
      <p:sp>
        <p:nvSpPr>
          <p:cNvPr id="135" name="Cube 134">
            <a:extLst>
              <a:ext uri="{FF2B5EF4-FFF2-40B4-BE49-F238E27FC236}">
                <a16:creationId xmlns:a16="http://schemas.microsoft.com/office/drawing/2014/main" id="{7BE4B214-6C6F-4DC9-8721-882B3D0A4DE8}"/>
              </a:ext>
            </a:extLst>
          </p:cNvPr>
          <p:cNvSpPr/>
          <p:nvPr/>
        </p:nvSpPr>
        <p:spPr>
          <a:xfrm>
            <a:off x="7752884" y="3494983"/>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800" dirty="0"/>
          </a:p>
        </p:txBody>
      </p:sp>
      <p:sp>
        <p:nvSpPr>
          <p:cNvPr id="136" name="Cube 135">
            <a:extLst>
              <a:ext uri="{FF2B5EF4-FFF2-40B4-BE49-F238E27FC236}">
                <a16:creationId xmlns:a16="http://schemas.microsoft.com/office/drawing/2014/main" id="{CC9FEF66-41D1-4A8A-8B09-C6A91094D459}"/>
              </a:ext>
            </a:extLst>
          </p:cNvPr>
          <p:cNvSpPr/>
          <p:nvPr/>
        </p:nvSpPr>
        <p:spPr>
          <a:xfrm>
            <a:off x="7753974" y="2682121"/>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800" dirty="0"/>
          </a:p>
        </p:txBody>
      </p:sp>
      <p:sp>
        <p:nvSpPr>
          <p:cNvPr id="137" name="Cube 136">
            <a:extLst>
              <a:ext uri="{FF2B5EF4-FFF2-40B4-BE49-F238E27FC236}">
                <a16:creationId xmlns:a16="http://schemas.microsoft.com/office/drawing/2014/main" id="{0BFCD297-57FF-4070-A8C5-26ADCD814055}"/>
              </a:ext>
            </a:extLst>
          </p:cNvPr>
          <p:cNvSpPr/>
          <p:nvPr/>
        </p:nvSpPr>
        <p:spPr>
          <a:xfrm>
            <a:off x="8712276" y="3493682"/>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800" dirty="0"/>
          </a:p>
        </p:txBody>
      </p:sp>
      <p:sp>
        <p:nvSpPr>
          <p:cNvPr id="138" name="Cube 137">
            <a:extLst>
              <a:ext uri="{FF2B5EF4-FFF2-40B4-BE49-F238E27FC236}">
                <a16:creationId xmlns:a16="http://schemas.microsoft.com/office/drawing/2014/main" id="{438335E1-6624-431E-A52C-02238905D583}"/>
              </a:ext>
            </a:extLst>
          </p:cNvPr>
          <p:cNvSpPr/>
          <p:nvPr/>
        </p:nvSpPr>
        <p:spPr>
          <a:xfrm>
            <a:off x="8683553" y="2680675"/>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800" dirty="0"/>
          </a:p>
        </p:txBody>
      </p:sp>
      <p:sp>
        <p:nvSpPr>
          <p:cNvPr id="139" name="Cube 138">
            <a:extLst>
              <a:ext uri="{FF2B5EF4-FFF2-40B4-BE49-F238E27FC236}">
                <a16:creationId xmlns:a16="http://schemas.microsoft.com/office/drawing/2014/main" id="{6307EA52-7B7E-4495-9EE3-B9D1739953EE}"/>
              </a:ext>
            </a:extLst>
          </p:cNvPr>
          <p:cNvSpPr/>
          <p:nvPr/>
        </p:nvSpPr>
        <p:spPr>
          <a:xfrm>
            <a:off x="9669962" y="3495072"/>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800" dirty="0"/>
          </a:p>
        </p:txBody>
      </p:sp>
      <p:sp>
        <p:nvSpPr>
          <p:cNvPr id="140" name="Cube 139">
            <a:extLst>
              <a:ext uri="{FF2B5EF4-FFF2-40B4-BE49-F238E27FC236}">
                <a16:creationId xmlns:a16="http://schemas.microsoft.com/office/drawing/2014/main" id="{581F890D-C368-4F8E-91F5-02F1094612BA}"/>
              </a:ext>
            </a:extLst>
          </p:cNvPr>
          <p:cNvSpPr/>
          <p:nvPr/>
        </p:nvSpPr>
        <p:spPr>
          <a:xfrm>
            <a:off x="9656439" y="2666776"/>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sz="2800" dirty="0"/>
          </a:p>
        </p:txBody>
      </p:sp>
      <p:sp>
        <p:nvSpPr>
          <p:cNvPr id="141" name="Cube 140">
            <a:extLst>
              <a:ext uri="{FF2B5EF4-FFF2-40B4-BE49-F238E27FC236}">
                <a16:creationId xmlns:a16="http://schemas.microsoft.com/office/drawing/2014/main" id="{5AFD0EF3-10EB-4EE9-AABC-A27D2524EF15}"/>
              </a:ext>
            </a:extLst>
          </p:cNvPr>
          <p:cNvSpPr/>
          <p:nvPr/>
        </p:nvSpPr>
        <p:spPr>
          <a:xfrm>
            <a:off x="7478560" y="4592107"/>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800" dirty="0"/>
              <a:t>250</a:t>
            </a:r>
          </a:p>
        </p:txBody>
      </p:sp>
      <p:sp>
        <p:nvSpPr>
          <p:cNvPr id="142" name="Cube 141">
            <a:extLst>
              <a:ext uri="{FF2B5EF4-FFF2-40B4-BE49-F238E27FC236}">
                <a16:creationId xmlns:a16="http://schemas.microsoft.com/office/drawing/2014/main" id="{2C95E782-C8C7-4DF8-B01D-DA4E7B6A68A5}"/>
              </a:ext>
            </a:extLst>
          </p:cNvPr>
          <p:cNvSpPr/>
          <p:nvPr/>
        </p:nvSpPr>
        <p:spPr>
          <a:xfrm>
            <a:off x="8428337" y="4591276"/>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800" dirty="0"/>
              <a:t>320</a:t>
            </a:r>
          </a:p>
        </p:txBody>
      </p:sp>
      <p:sp>
        <p:nvSpPr>
          <p:cNvPr id="143" name="Cube 142">
            <a:extLst>
              <a:ext uri="{FF2B5EF4-FFF2-40B4-BE49-F238E27FC236}">
                <a16:creationId xmlns:a16="http://schemas.microsoft.com/office/drawing/2014/main" id="{D884CCFA-3BD2-44B6-BE62-0EE6115B05F6}"/>
              </a:ext>
            </a:extLst>
          </p:cNvPr>
          <p:cNvSpPr/>
          <p:nvPr/>
        </p:nvSpPr>
        <p:spPr>
          <a:xfrm>
            <a:off x="9387553" y="4592107"/>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800" dirty="0"/>
              <a:t>120</a:t>
            </a:r>
          </a:p>
        </p:txBody>
      </p:sp>
      <p:sp>
        <p:nvSpPr>
          <p:cNvPr id="144" name="Cube 143">
            <a:extLst>
              <a:ext uri="{FF2B5EF4-FFF2-40B4-BE49-F238E27FC236}">
                <a16:creationId xmlns:a16="http://schemas.microsoft.com/office/drawing/2014/main" id="{578053BD-4278-48D9-A226-39E4454F620F}"/>
              </a:ext>
            </a:extLst>
          </p:cNvPr>
          <p:cNvSpPr/>
          <p:nvPr/>
        </p:nvSpPr>
        <p:spPr>
          <a:xfrm>
            <a:off x="7470489" y="3778770"/>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800" dirty="0"/>
              <a:t>900</a:t>
            </a:r>
          </a:p>
        </p:txBody>
      </p:sp>
      <p:sp>
        <p:nvSpPr>
          <p:cNvPr id="145" name="Cube 144">
            <a:extLst>
              <a:ext uri="{FF2B5EF4-FFF2-40B4-BE49-F238E27FC236}">
                <a16:creationId xmlns:a16="http://schemas.microsoft.com/office/drawing/2014/main" id="{F5BACA23-1873-42B8-8C13-7AB19FEA3801}"/>
              </a:ext>
            </a:extLst>
          </p:cNvPr>
          <p:cNvSpPr/>
          <p:nvPr/>
        </p:nvSpPr>
        <p:spPr>
          <a:xfrm>
            <a:off x="8414600" y="3778448"/>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800" dirty="0"/>
              <a:t>300</a:t>
            </a:r>
          </a:p>
        </p:txBody>
      </p:sp>
      <p:sp>
        <p:nvSpPr>
          <p:cNvPr id="146" name="Cube 145">
            <a:extLst>
              <a:ext uri="{FF2B5EF4-FFF2-40B4-BE49-F238E27FC236}">
                <a16:creationId xmlns:a16="http://schemas.microsoft.com/office/drawing/2014/main" id="{3A1921FD-1174-4CA9-AF0A-3306490E97EB}"/>
              </a:ext>
            </a:extLst>
          </p:cNvPr>
          <p:cNvSpPr/>
          <p:nvPr/>
        </p:nvSpPr>
        <p:spPr>
          <a:xfrm>
            <a:off x="9401076" y="3763840"/>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800" dirty="0"/>
              <a:t>420</a:t>
            </a:r>
          </a:p>
        </p:txBody>
      </p:sp>
      <p:sp>
        <p:nvSpPr>
          <p:cNvPr id="147" name="Cube 146">
            <a:extLst>
              <a:ext uri="{FF2B5EF4-FFF2-40B4-BE49-F238E27FC236}">
                <a16:creationId xmlns:a16="http://schemas.microsoft.com/office/drawing/2014/main" id="{F5FCCE8A-357F-4768-AE87-D9B33172366F}"/>
              </a:ext>
            </a:extLst>
          </p:cNvPr>
          <p:cNvSpPr/>
          <p:nvPr/>
        </p:nvSpPr>
        <p:spPr>
          <a:xfrm>
            <a:off x="7455908" y="2965111"/>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800" dirty="0"/>
              <a:t>490</a:t>
            </a:r>
          </a:p>
        </p:txBody>
      </p:sp>
      <p:sp>
        <p:nvSpPr>
          <p:cNvPr id="148" name="Cube 147">
            <a:extLst>
              <a:ext uri="{FF2B5EF4-FFF2-40B4-BE49-F238E27FC236}">
                <a16:creationId xmlns:a16="http://schemas.microsoft.com/office/drawing/2014/main" id="{0B8E91EF-323E-4E16-88EC-233C0A4CBBC3}"/>
              </a:ext>
            </a:extLst>
          </p:cNvPr>
          <p:cNvSpPr/>
          <p:nvPr/>
        </p:nvSpPr>
        <p:spPr>
          <a:xfrm>
            <a:off x="8399755" y="2950275"/>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800" dirty="0"/>
              <a:t>460</a:t>
            </a:r>
          </a:p>
        </p:txBody>
      </p:sp>
      <p:sp>
        <p:nvSpPr>
          <p:cNvPr id="149" name="Cube 148">
            <a:extLst>
              <a:ext uri="{FF2B5EF4-FFF2-40B4-BE49-F238E27FC236}">
                <a16:creationId xmlns:a16="http://schemas.microsoft.com/office/drawing/2014/main" id="{AA34BE60-F303-4BD1-883C-51A79C500B1B}"/>
              </a:ext>
            </a:extLst>
          </p:cNvPr>
          <p:cNvSpPr/>
          <p:nvPr/>
        </p:nvSpPr>
        <p:spPr>
          <a:xfrm>
            <a:off x="9371937" y="2935761"/>
            <a:ext cx="1214122" cy="1084942"/>
          </a:xfrm>
          <a:prstGeom prst="cube">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IN" sz="2800" dirty="0"/>
              <a:t>320</a:t>
            </a:r>
          </a:p>
        </p:txBody>
      </p:sp>
      <p:sp>
        <p:nvSpPr>
          <p:cNvPr id="152" name="TextBox 151">
            <a:extLst>
              <a:ext uri="{FF2B5EF4-FFF2-40B4-BE49-F238E27FC236}">
                <a16:creationId xmlns:a16="http://schemas.microsoft.com/office/drawing/2014/main" id="{90D95077-CA5E-4EBF-9993-3B953D4E8FD5}"/>
              </a:ext>
            </a:extLst>
          </p:cNvPr>
          <p:cNvSpPr txBox="1"/>
          <p:nvPr/>
        </p:nvSpPr>
        <p:spPr>
          <a:xfrm>
            <a:off x="8023721" y="2648246"/>
            <a:ext cx="580572" cy="369332"/>
          </a:xfrm>
          <a:prstGeom prst="rect">
            <a:avLst/>
          </a:prstGeom>
          <a:noFill/>
        </p:spPr>
        <p:txBody>
          <a:bodyPr wrap="square" rtlCol="0">
            <a:spAutoFit/>
          </a:bodyPr>
          <a:lstStyle/>
          <a:p>
            <a:r>
              <a:rPr lang="en-IN" dirty="0"/>
              <a:t>220</a:t>
            </a:r>
          </a:p>
        </p:txBody>
      </p:sp>
      <p:sp>
        <p:nvSpPr>
          <p:cNvPr id="153" name="TextBox 152">
            <a:extLst>
              <a:ext uri="{FF2B5EF4-FFF2-40B4-BE49-F238E27FC236}">
                <a16:creationId xmlns:a16="http://schemas.microsoft.com/office/drawing/2014/main" id="{0AB2A4B1-BEB2-47A5-A0FA-F90BDF14E42A}"/>
              </a:ext>
            </a:extLst>
          </p:cNvPr>
          <p:cNvSpPr txBox="1"/>
          <p:nvPr/>
        </p:nvSpPr>
        <p:spPr>
          <a:xfrm>
            <a:off x="7848182" y="2923285"/>
            <a:ext cx="580572" cy="369332"/>
          </a:xfrm>
          <a:prstGeom prst="rect">
            <a:avLst/>
          </a:prstGeom>
          <a:noFill/>
        </p:spPr>
        <p:txBody>
          <a:bodyPr wrap="square" rtlCol="0">
            <a:spAutoFit/>
          </a:bodyPr>
          <a:lstStyle/>
          <a:p>
            <a:r>
              <a:rPr lang="en-IN" dirty="0"/>
              <a:t>490</a:t>
            </a:r>
          </a:p>
        </p:txBody>
      </p:sp>
      <p:sp>
        <p:nvSpPr>
          <p:cNvPr id="155" name="TextBox 154">
            <a:extLst>
              <a:ext uri="{FF2B5EF4-FFF2-40B4-BE49-F238E27FC236}">
                <a16:creationId xmlns:a16="http://schemas.microsoft.com/office/drawing/2014/main" id="{662CB445-A84D-41DF-BB6E-5D9CA55B5A11}"/>
              </a:ext>
            </a:extLst>
          </p:cNvPr>
          <p:cNvSpPr txBox="1"/>
          <p:nvPr/>
        </p:nvSpPr>
        <p:spPr>
          <a:xfrm>
            <a:off x="7495132" y="5732999"/>
            <a:ext cx="801087" cy="369332"/>
          </a:xfrm>
          <a:prstGeom prst="rect">
            <a:avLst/>
          </a:prstGeom>
          <a:noFill/>
        </p:spPr>
        <p:txBody>
          <a:bodyPr wrap="square" rtlCol="0">
            <a:spAutoFit/>
          </a:bodyPr>
          <a:lstStyle/>
          <a:p>
            <a:r>
              <a:rPr lang="en-IN" dirty="0"/>
              <a:t>Coats</a:t>
            </a:r>
          </a:p>
        </p:txBody>
      </p:sp>
      <p:sp>
        <p:nvSpPr>
          <p:cNvPr id="156" name="TextBox 155">
            <a:extLst>
              <a:ext uri="{FF2B5EF4-FFF2-40B4-BE49-F238E27FC236}">
                <a16:creationId xmlns:a16="http://schemas.microsoft.com/office/drawing/2014/main" id="{14203DE9-0CE3-49B6-9D9E-B0E54F11D0A5}"/>
              </a:ext>
            </a:extLst>
          </p:cNvPr>
          <p:cNvSpPr txBox="1"/>
          <p:nvPr/>
        </p:nvSpPr>
        <p:spPr>
          <a:xfrm>
            <a:off x="8533183" y="5750833"/>
            <a:ext cx="801087" cy="369332"/>
          </a:xfrm>
          <a:prstGeom prst="rect">
            <a:avLst/>
          </a:prstGeom>
          <a:noFill/>
        </p:spPr>
        <p:txBody>
          <a:bodyPr wrap="square" rtlCol="0">
            <a:spAutoFit/>
          </a:bodyPr>
          <a:lstStyle/>
          <a:p>
            <a:r>
              <a:rPr lang="en-IN" dirty="0"/>
              <a:t>Hats</a:t>
            </a:r>
          </a:p>
        </p:txBody>
      </p:sp>
      <p:sp>
        <p:nvSpPr>
          <p:cNvPr id="157" name="TextBox 156">
            <a:extLst>
              <a:ext uri="{FF2B5EF4-FFF2-40B4-BE49-F238E27FC236}">
                <a16:creationId xmlns:a16="http://schemas.microsoft.com/office/drawing/2014/main" id="{00B2C1BE-24D9-47A0-B394-43471DB51438}"/>
              </a:ext>
            </a:extLst>
          </p:cNvPr>
          <p:cNvSpPr txBox="1"/>
          <p:nvPr/>
        </p:nvSpPr>
        <p:spPr>
          <a:xfrm>
            <a:off x="9401076" y="5793554"/>
            <a:ext cx="1064531" cy="369332"/>
          </a:xfrm>
          <a:prstGeom prst="rect">
            <a:avLst/>
          </a:prstGeom>
          <a:noFill/>
        </p:spPr>
        <p:txBody>
          <a:bodyPr wrap="square" rtlCol="0">
            <a:spAutoFit/>
          </a:bodyPr>
          <a:lstStyle/>
          <a:p>
            <a:r>
              <a:rPr lang="en-IN" dirty="0"/>
              <a:t>Jackets</a:t>
            </a:r>
          </a:p>
        </p:txBody>
      </p:sp>
      <p:sp>
        <p:nvSpPr>
          <p:cNvPr id="158" name="TextBox 157">
            <a:extLst>
              <a:ext uri="{FF2B5EF4-FFF2-40B4-BE49-F238E27FC236}">
                <a16:creationId xmlns:a16="http://schemas.microsoft.com/office/drawing/2014/main" id="{24015D7E-8CF7-42A0-84DE-25096BB6B055}"/>
              </a:ext>
            </a:extLst>
          </p:cNvPr>
          <p:cNvSpPr txBox="1"/>
          <p:nvPr/>
        </p:nvSpPr>
        <p:spPr>
          <a:xfrm>
            <a:off x="10193521" y="5024113"/>
            <a:ext cx="580572" cy="369332"/>
          </a:xfrm>
          <a:prstGeom prst="rect">
            <a:avLst/>
          </a:prstGeom>
          <a:noFill/>
        </p:spPr>
        <p:txBody>
          <a:bodyPr wrap="square" rtlCol="0">
            <a:spAutoFit/>
          </a:bodyPr>
          <a:lstStyle/>
          <a:p>
            <a:r>
              <a:rPr lang="en-IN" dirty="0"/>
              <a:t>370</a:t>
            </a:r>
          </a:p>
        </p:txBody>
      </p:sp>
      <p:sp>
        <p:nvSpPr>
          <p:cNvPr id="159" name="TextBox 158">
            <a:extLst>
              <a:ext uri="{FF2B5EF4-FFF2-40B4-BE49-F238E27FC236}">
                <a16:creationId xmlns:a16="http://schemas.microsoft.com/office/drawing/2014/main" id="{FCBA26E7-42D3-43B3-8A61-B76A328E949C}"/>
              </a:ext>
            </a:extLst>
          </p:cNvPr>
          <p:cNvSpPr txBox="1"/>
          <p:nvPr/>
        </p:nvSpPr>
        <p:spPr>
          <a:xfrm>
            <a:off x="10243592" y="4188757"/>
            <a:ext cx="580572" cy="369332"/>
          </a:xfrm>
          <a:prstGeom prst="rect">
            <a:avLst/>
          </a:prstGeom>
          <a:noFill/>
        </p:spPr>
        <p:txBody>
          <a:bodyPr wrap="square" rtlCol="0">
            <a:spAutoFit/>
          </a:bodyPr>
          <a:lstStyle/>
          <a:p>
            <a:r>
              <a:rPr lang="en-IN" dirty="0"/>
              <a:t>650</a:t>
            </a:r>
          </a:p>
        </p:txBody>
      </p:sp>
      <p:sp>
        <p:nvSpPr>
          <p:cNvPr id="160" name="TextBox 159">
            <a:extLst>
              <a:ext uri="{FF2B5EF4-FFF2-40B4-BE49-F238E27FC236}">
                <a16:creationId xmlns:a16="http://schemas.microsoft.com/office/drawing/2014/main" id="{F3B9DFDE-155F-4993-9D65-5177B17B0122}"/>
              </a:ext>
            </a:extLst>
          </p:cNvPr>
          <p:cNvSpPr txBox="1"/>
          <p:nvPr/>
        </p:nvSpPr>
        <p:spPr>
          <a:xfrm>
            <a:off x="10199787" y="3303565"/>
            <a:ext cx="580572" cy="369332"/>
          </a:xfrm>
          <a:prstGeom prst="rect">
            <a:avLst/>
          </a:prstGeom>
          <a:noFill/>
        </p:spPr>
        <p:txBody>
          <a:bodyPr wrap="square" rtlCol="0">
            <a:spAutoFit/>
          </a:bodyPr>
          <a:lstStyle/>
          <a:p>
            <a:r>
              <a:rPr lang="en-IN" dirty="0"/>
              <a:t>320</a:t>
            </a:r>
          </a:p>
        </p:txBody>
      </p:sp>
      <p:sp>
        <p:nvSpPr>
          <p:cNvPr id="161" name="TextBox 160">
            <a:extLst>
              <a:ext uri="{FF2B5EF4-FFF2-40B4-BE49-F238E27FC236}">
                <a16:creationId xmlns:a16="http://schemas.microsoft.com/office/drawing/2014/main" id="{AE343577-0B5A-45FC-8E49-DF63C0BA9AEC}"/>
              </a:ext>
            </a:extLst>
          </p:cNvPr>
          <p:cNvSpPr txBox="1"/>
          <p:nvPr/>
        </p:nvSpPr>
        <p:spPr>
          <a:xfrm>
            <a:off x="8770611" y="2930380"/>
            <a:ext cx="580572" cy="369332"/>
          </a:xfrm>
          <a:prstGeom prst="rect">
            <a:avLst/>
          </a:prstGeom>
          <a:noFill/>
        </p:spPr>
        <p:txBody>
          <a:bodyPr wrap="square" rtlCol="0">
            <a:spAutoFit/>
          </a:bodyPr>
          <a:lstStyle/>
          <a:p>
            <a:r>
              <a:rPr lang="en-IN" dirty="0"/>
              <a:t>460</a:t>
            </a:r>
          </a:p>
        </p:txBody>
      </p:sp>
      <p:sp>
        <p:nvSpPr>
          <p:cNvPr id="162" name="TextBox 161">
            <a:extLst>
              <a:ext uri="{FF2B5EF4-FFF2-40B4-BE49-F238E27FC236}">
                <a16:creationId xmlns:a16="http://schemas.microsoft.com/office/drawing/2014/main" id="{E7A54D6A-9EF7-450D-9311-354AF987171D}"/>
              </a:ext>
            </a:extLst>
          </p:cNvPr>
          <p:cNvSpPr txBox="1"/>
          <p:nvPr/>
        </p:nvSpPr>
        <p:spPr>
          <a:xfrm>
            <a:off x="9611463" y="2930380"/>
            <a:ext cx="580572" cy="369332"/>
          </a:xfrm>
          <a:prstGeom prst="rect">
            <a:avLst/>
          </a:prstGeom>
          <a:noFill/>
        </p:spPr>
        <p:txBody>
          <a:bodyPr wrap="square" rtlCol="0">
            <a:spAutoFit/>
          </a:bodyPr>
          <a:lstStyle/>
          <a:p>
            <a:r>
              <a:rPr lang="en-IN" dirty="0"/>
              <a:t>320</a:t>
            </a:r>
          </a:p>
        </p:txBody>
      </p:sp>
      <p:sp>
        <p:nvSpPr>
          <p:cNvPr id="163" name="TextBox 162">
            <a:extLst>
              <a:ext uri="{FF2B5EF4-FFF2-40B4-BE49-F238E27FC236}">
                <a16:creationId xmlns:a16="http://schemas.microsoft.com/office/drawing/2014/main" id="{70086133-7C2A-426E-B9B7-741B6017D405}"/>
              </a:ext>
            </a:extLst>
          </p:cNvPr>
          <p:cNvSpPr txBox="1"/>
          <p:nvPr/>
        </p:nvSpPr>
        <p:spPr>
          <a:xfrm>
            <a:off x="8954247" y="2624507"/>
            <a:ext cx="580572" cy="369332"/>
          </a:xfrm>
          <a:prstGeom prst="rect">
            <a:avLst/>
          </a:prstGeom>
          <a:noFill/>
        </p:spPr>
        <p:txBody>
          <a:bodyPr wrap="square" rtlCol="0">
            <a:spAutoFit/>
          </a:bodyPr>
          <a:lstStyle/>
          <a:p>
            <a:r>
              <a:rPr lang="en-IN" dirty="0"/>
              <a:t>310</a:t>
            </a:r>
          </a:p>
        </p:txBody>
      </p:sp>
      <p:sp>
        <p:nvSpPr>
          <p:cNvPr id="164" name="TextBox 163">
            <a:extLst>
              <a:ext uri="{FF2B5EF4-FFF2-40B4-BE49-F238E27FC236}">
                <a16:creationId xmlns:a16="http://schemas.microsoft.com/office/drawing/2014/main" id="{22DD8C34-097D-45B1-9272-E4908650778D}"/>
              </a:ext>
            </a:extLst>
          </p:cNvPr>
          <p:cNvSpPr txBox="1"/>
          <p:nvPr/>
        </p:nvSpPr>
        <p:spPr>
          <a:xfrm>
            <a:off x="10019295" y="2625438"/>
            <a:ext cx="580572" cy="369332"/>
          </a:xfrm>
          <a:prstGeom prst="rect">
            <a:avLst/>
          </a:prstGeom>
          <a:noFill/>
        </p:spPr>
        <p:txBody>
          <a:bodyPr wrap="square" rtlCol="0">
            <a:spAutoFit/>
          </a:bodyPr>
          <a:lstStyle/>
          <a:p>
            <a:r>
              <a:rPr lang="en-IN" dirty="0"/>
              <a:t>120</a:t>
            </a:r>
          </a:p>
        </p:txBody>
      </p:sp>
      <p:sp>
        <p:nvSpPr>
          <p:cNvPr id="165" name="TextBox 164">
            <a:extLst>
              <a:ext uri="{FF2B5EF4-FFF2-40B4-BE49-F238E27FC236}">
                <a16:creationId xmlns:a16="http://schemas.microsoft.com/office/drawing/2014/main" id="{E5A25AF1-79AF-467D-AF4A-922FF1C27D7F}"/>
              </a:ext>
            </a:extLst>
          </p:cNvPr>
          <p:cNvSpPr txBox="1"/>
          <p:nvPr/>
        </p:nvSpPr>
        <p:spPr>
          <a:xfrm>
            <a:off x="10483807" y="2965111"/>
            <a:ext cx="580572" cy="369332"/>
          </a:xfrm>
          <a:prstGeom prst="rect">
            <a:avLst/>
          </a:prstGeom>
          <a:noFill/>
        </p:spPr>
        <p:txBody>
          <a:bodyPr wrap="square" rtlCol="0">
            <a:spAutoFit/>
          </a:bodyPr>
          <a:lstStyle/>
          <a:p>
            <a:r>
              <a:rPr lang="en-IN" dirty="0"/>
              <a:t>120</a:t>
            </a:r>
          </a:p>
        </p:txBody>
      </p:sp>
      <p:sp>
        <p:nvSpPr>
          <p:cNvPr id="166" name="TextBox 165">
            <a:extLst>
              <a:ext uri="{FF2B5EF4-FFF2-40B4-BE49-F238E27FC236}">
                <a16:creationId xmlns:a16="http://schemas.microsoft.com/office/drawing/2014/main" id="{DF60C40F-D3B3-446F-B6C1-D78A4B20E72A}"/>
              </a:ext>
            </a:extLst>
          </p:cNvPr>
          <p:cNvSpPr txBox="1"/>
          <p:nvPr/>
        </p:nvSpPr>
        <p:spPr>
          <a:xfrm>
            <a:off x="10533878" y="3746881"/>
            <a:ext cx="580572" cy="369332"/>
          </a:xfrm>
          <a:prstGeom prst="rect">
            <a:avLst/>
          </a:prstGeom>
          <a:noFill/>
        </p:spPr>
        <p:txBody>
          <a:bodyPr wrap="square" rtlCol="0">
            <a:spAutoFit/>
          </a:bodyPr>
          <a:lstStyle/>
          <a:p>
            <a:r>
              <a:rPr lang="en-IN" dirty="0"/>
              <a:t>110</a:t>
            </a:r>
          </a:p>
        </p:txBody>
      </p:sp>
      <p:sp>
        <p:nvSpPr>
          <p:cNvPr id="167" name="TextBox 166">
            <a:extLst>
              <a:ext uri="{FF2B5EF4-FFF2-40B4-BE49-F238E27FC236}">
                <a16:creationId xmlns:a16="http://schemas.microsoft.com/office/drawing/2014/main" id="{A7B87488-42A5-4E9C-B6F4-A2DBF9AC626F}"/>
              </a:ext>
            </a:extLst>
          </p:cNvPr>
          <p:cNvSpPr txBox="1"/>
          <p:nvPr/>
        </p:nvSpPr>
        <p:spPr>
          <a:xfrm>
            <a:off x="10541288" y="4686753"/>
            <a:ext cx="580572" cy="369332"/>
          </a:xfrm>
          <a:prstGeom prst="rect">
            <a:avLst/>
          </a:prstGeom>
          <a:noFill/>
        </p:spPr>
        <p:txBody>
          <a:bodyPr wrap="square" rtlCol="0">
            <a:spAutoFit/>
          </a:bodyPr>
          <a:lstStyle/>
          <a:p>
            <a:r>
              <a:rPr lang="en-IN" dirty="0"/>
              <a:t>200</a:t>
            </a:r>
          </a:p>
        </p:txBody>
      </p:sp>
      <p:sp>
        <p:nvSpPr>
          <p:cNvPr id="170" name="TextBox 169">
            <a:extLst>
              <a:ext uri="{FF2B5EF4-FFF2-40B4-BE49-F238E27FC236}">
                <a16:creationId xmlns:a16="http://schemas.microsoft.com/office/drawing/2014/main" id="{686CD750-6FB2-4C29-842F-D0D282A0B28B}"/>
              </a:ext>
            </a:extLst>
          </p:cNvPr>
          <p:cNvSpPr txBox="1"/>
          <p:nvPr/>
        </p:nvSpPr>
        <p:spPr>
          <a:xfrm>
            <a:off x="6318806" y="2825455"/>
            <a:ext cx="1406445" cy="369332"/>
          </a:xfrm>
          <a:prstGeom prst="rect">
            <a:avLst/>
          </a:prstGeom>
          <a:noFill/>
        </p:spPr>
        <p:txBody>
          <a:bodyPr wrap="square" rtlCol="0">
            <a:spAutoFit/>
          </a:bodyPr>
          <a:lstStyle/>
          <a:p>
            <a:r>
              <a:rPr lang="en-IN" dirty="0"/>
              <a:t>Maharashtra</a:t>
            </a:r>
          </a:p>
        </p:txBody>
      </p:sp>
      <p:sp>
        <p:nvSpPr>
          <p:cNvPr id="171" name="TextBox 170">
            <a:extLst>
              <a:ext uri="{FF2B5EF4-FFF2-40B4-BE49-F238E27FC236}">
                <a16:creationId xmlns:a16="http://schemas.microsoft.com/office/drawing/2014/main" id="{9F74E53B-328C-468A-B336-4E8F5613D9A2}"/>
              </a:ext>
            </a:extLst>
          </p:cNvPr>
          <p:cNvSpPr txBox="1"/>
          <p:nvPr/>
        </p:nvSpPr>
        <p:spPr>
          <a:xfrm>
            <a:off x="6892535" y="2613872"/>
            <a:ext cx="1406445" cy="369332"/>
          </a:xfrm>
          <a:prstGeom prst="rect">
            <a:avLst/>
          </a:prstGeom>
          <a:noFill/>
        </p:spPr>
        <p:txBody>
          <a:bodyPr wrap="square" rtlCol="0">
            <a:spAutoFit/>
          </a:bodyPr>
          <a:lstStyle/>
          <a:p>
            <a:r>
              <a:rPr lang="en-IN" dirty="0"/>
              <a:t>Haryana</a:t>
            </a:r>
          </a:p>
        </p:txBody>
      </p:sp>
    </p:spTree>
    <p:extLst>
      <p:ext uri="{BB962C8B-B14F-4D97-AF65-F5344CB8AC3E}">
        <p14:creationId xmlns:p14="http://schemas.microsoft.com/office/powerpoint/2010/main" val="194608007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a:t>
            </a:r>
            <a:r>
              <a:rPr lang="en-IN" sz="3200" b="1" dirty="0">
                <a:solidFill>
                  <a:srgbClr val="FF0000"/>
                </a:solidFill>
              </a:rPr>
              <a:t>OLAP</a:t>
            </a:r>
            <a:r>
              <a:rPr lang="en-IN" sz="3200" b="1" dirty="0"/>
              <a:t>:</a:t>
            </a:r>
            <a:endParaRPr lang="en-IN" sz="3200"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
        <p:nvSpPr>
          <p:cNvPr id="3" name="Rectangle 2">
            <a:extLst>
              <a:ext uri="{FF2B5EF4-FFF2-40B4-BE49-F238E27FC236}">
                <a16:creationId xmlns:a16="http://schemas.microsoft.com/office/drawing/2014/main" id="{D86F7992-0EF2-49B0-A871-CD91D6ADD538}"/>
              </a:ext>
            </a:extLst>
          </p:cNvPr>
          <p:cNvSpPr/>
          <p:nvPr/>
        </p:nvSpPr>
        <p:spPr>
          <a:xfrm>
            <a:off x="133534" y="738664"/>
            <a:ext cx="11390809" cy="3139321"/>
          </a:xfrm>
          <a:prstGeom prst="rect">
            <a:avLst/>
          </a:prstGeom>
        </p:spPr>
        <p:txBody>
          <a:bodyPr wrap="square">
            <a:spAutoFit/>
          </a:bodyPr>
          <a:lstStyle/>
          <a:p>
            <a:r>
              <a:rPr lang="en-IN" sz="6600" dirty="0"/>
              <a:t>OLAP MODELS:</a:t>
            </a:r>
          </a:p>
          <a:p>
            <a:pPr marL="571500" indent="-571500">
              <a:buFont typeface="Arial" panose="020B0604020202020204" pitchFamily="34" charset="0"/>
              <a:buChar char="•"/>
            </a:pPr>
            <a:r>
              <a:rPr lang="en-IN" sz="4400" dirty="0"/>
              <a:t>ROLAP: Relational Online Analytical Processing</a:t>
            </a:r>
          </a:p>
          <a:p>
            <a:pPr marL="571500" indent="-571500">
              <a:buFont typeface="Arial" panose="020B0604020202020204" pitchFamily="34" charset="0"/>
              <a:buChar char="•"/>
            </a:pPr>
            <a:r>
              <a:rPr lang="en-IN" sz="4400" dirty="0"/>
              <a:t>MOLAP: Multidimensional Online Analytical Processing </a:t>
            </a:r>
          </a:p>
        </p:txBody>
      </p:sp>
    </p:spTree>
    <p:extLst>
      <p:ext uri="{BB962C8B-B14F-4D97-AF65-F5344CB8AC3E}">
        <p14:creationId xmlns:p14="http://schemas.microsoft.com/office/powerpoint/2010/main" val="143315844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482231"/>
          </a:xfrm>
          <a:solidFill>
            <a:schemeClr val="accent1">
              <a:lumMod val="20000"/>
              <a:lumOff val="80000"/>
            </a:schemeClr>
          </a:solidFill>
          <a:ln>
            <a:solidFill>
              <a:schemeClr val="accent1"/>
            </a:solidFill>
          </a:ln>
        </p:spPr>
        <p:txBody>
          <a:bodyPr>
            <a:normAutofit/>
          </a:bodyPr>
          <a:lstStyle/>
          <a:p>
            <a:r>
              <a:rPr lang="en-IN" dirty="0"/>
              <a:t>Data Extraction Techniques: </a:t>
            </a:r>
          </a:p>
          <a:p>
            <a:pPr algn="just"/>
            <a:endParaRPr lang="en-US"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pic>
        <p:nvPicPr>
          <p:cNvPr id="6" name="Picture 5">
            <a:extLst>
              <a:ext uri="{FF2B5EF4-FFF2-40B4-BE49-F238E27FC236}">
                <a16:creationId xmlns:a16="http://schemas.microsoft.com/office/drawing/2014/main" id="{6FA31FF6-AC54-4B8D-93E4-7B938419D270}"/>
              </a:ext>
            </a:extLst>
          </p:cNvPr>
          <p:cNvPicPr>
            <a:picLocks noChangeAspect="1"/>
          </p:cNvPicPr>
          <p:nvPr/>
        </p:nvPicPr>
        <p:blipFill rotWithShape="1">
          <a:blip r:embed="rId2"/>
          <a:srcRect l="16179" t="25226" r="33705" b="8507"/>
          <a:stretch/>
        </p:blipFill>
        <p:spPr>
          <a:xfrm>
            <a:off x="212272" y="1323439"/>
            <a:ext cx="11495314" cy="5305961"/>
          </a:xfrm>
          <a:prstGeom prst="rect">
            <a:avLst/>
          </a:prstGeom>
        </p:spPr>
      </p:pic>
    </p:spTree>
    <p:extLst>
      <p:ext uri="{BB962C8B-B14F-4D97-AF65-F5344CB8AC3E}">
        <p14:creationId xmlns:p14="http://schemas.microsoft.com/office/powerpoint/2010/main" val="119769176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a:t>
            </a:r>
            <a:r>
              <a:rPr lang="en-IN" sz="3200" b="1" dirty="0">
                <a:solidFill>
                  <a:srgbClr val="FF0000"/>
                </a:solidFill>
              </a:rPr>
              <a:t>OLAP</a:t>
            </a:r>
            <a:r>
              <a:rPr lang="en-IN" sz="3200" b="1" dirty="0"/>
              <a:t>:</a:t>
            </a:r>
            <a:endParaRPr lang="en-IN" sz="3200"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
        <p:nvSpPr>
          <p:cNvPr id="3" name="Rectangle 2">
            <a:extLst>
              <a:ext uri="{FF2B5EF4-FFF2-40B4-BE49-F238E27FC236}">
                <a16:creationId xmlns:a16="http://schemas.microsoft.com/office/drawing/2014/main" id="{D86F7992-0EF2-49B0-A871-CD91D6ADD538}"/>
              </a:ext>
            </a:extLst>
          </p:cNvPr>
          <p:cNvSpPr/>
          <p:nvPr/>
        </p:nvSpPr>
        <p:spPr>
          <a:xfrm>
            <a:off x="133534" y="738664"/>
            <a:ext cx="11390809" cy="3139321"/>
          </a:xfrm>
          <a:prstGeom prst="rect">
            <a:avLst/>
          </a:prstGeom>
        </p:spPr>
        <p:txBody>
          <a:bodyPr wrap="square">
            <a:spAutoFit/>
          </a:bodyPr>
          <a:lstStyle/>
          <a:p>
            <a:r>
              <a:rPr lang="en-IN" sz="6600" dirty="0"/>
              <a:t>OLAP MODELS:</a:t>
            </a:r>
          </a:p>
          <a:p>
            <a:pPr marL="571500" indent="-571500">
              <a:buFont typeface="Arial" panose="020B0604020202020204" pitchFamily="34" charset="0"/>
              <a:buChar char="•"/>
            </a:pPr>
            <a:r>
              <a:rPr lang="en-IN" sz="4400" dirty="0"/>
              <a:t>ROLAP: Relational Online Analytical Processing</a:t>
            </a:r>
          </a:p>
          <a:p>
            <a:pPr marL="571500" indent="-571500">
              <a:buFont typeface="Arial" panose="020B0604020202020204" pitchFamily="34" charset="0"/>
              <a:buChar char="•"/>
            </a:pPr>
            <a:r>
              <a:rPr lang="en-IN" sz="4400" dirty="0"/>
              <a:t>MOLAP: Multidimensional Online Analytical Processing </a:t>
            </a:r>
          </a:p>
        </p:txBody>
      </p:sp>
    </p:spTree>
    <p:extLst>
      <p:ext uri="{BB962C8B-B14F-4D97-AF65-F5344CB8AC3E}">
        <p14:creationId xmlns:p14="http://schemas.microsoft.com/office/powerpoint/2010/main" val="125890600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4422067-AA67-47D2-B28C-398562EDE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9071" y="676480"/>
            <a:ext cx="7932419" cy="6181520"/>
          </a:xfrm>
          <a:prstGeom prst="rect">
            <a:avLst/>
          </a:prstGeom>
        </p:spPr>
      </p:pic>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a:t>
            </a:r>
            <a:r>
              <a:rPr lang="en-IN" sz="3200" b="1" dirty="0">
                <a:solidFill>
                  <a:srgbClr val="FF0000"/>
                </a:solidFill>
              </a:rPr>
              <a:t>OLAP</a:t>
            </a:r>
            <a:r>
              <a:rPr lang="en-IN" sz="3200" b="1" dirty="0"/>
              <a:t>:</a:t>
            </a:r>
            <a:endParaRPr lang="en-IN" sz="3200"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
        <p:nvSpPr>
          <p:cNvPr id="3" name="Rectangle 2">
            <a:extLst>
              <a:ext uri="{FF2B5EF4-FFF2-40B4-BE49-F238E27FC236}">
                <a16:creationId xmlns:a16="http://schemas.microsoft.com/office/drawing/2014/main" id="{D86F7992-0EF2-49B0-A871-CD91D6ADD538}"/>
              </a:ext>
            </a:extLst>
          </p:cNvPr>
          <p:cNvSpPr/>
          <p:nvPr/>
        </p:nvSpPr>
        <p:spPr>
          <a:xfrm>
            <a:off x="-1" y="584775"/>
            <a:ext cx="11390809" cy="584775"/>
          </a:xfrm>
          <a:prstGeom prst="rect">
            <a:avLst/>
          </a:prstGeom>
        </p:spPr>
        <p:txBody>
          <a:bodyPr wrap="square">
            <a:spAutoFit/>
          </a:bodyPr>
          <a:lstStyle/>
          <a:p>
            <a:r>
              <a:rPr lang="en-IN" sz="3200" dirty="0"/>
              <a:t>OLAP MODELS: ROLAP</a:t>
            </a:r>
          </a:p>
        </p:txBody>
      </p:sp>
      <p:sp>
        <p:nvSpPr>
          <p:cNvPr id="10" name="TextBox 9">
            <a:extLst>
              <a:ext uri="{FF2B5EF4-FFF2-40B4-BE49-F238E27FC236}">
                <a16:creationId xmlns:a16="http://schemas.microsoft.com/office/drawing/2014/main" id="{AB2C202F-D714-471A-A841-B592839E1CD9}"/>
              </a:ext>
            </a:extLst>
          </p:cNvPr>
          <p:cNvSpPr txBox="1"/>
          <p:nvPr/>
        </p:nvSpPr>
        <p:spPr>
          <a:xfrm>
            <a:off x="8752114" y="2627086"/>
            <a:ext cx="263869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 stored as rows and columns in relational form</a:t>
            </a:r>
          </a:p>
          <a:p>
            <a:pPr marL="285750" indent="-285750">
              <a:buFont typeface="Arial" panose="020B0604020202020204" pitchFamily="34" charset="0"/>
              <a:buChar char="•"/>
            </a:pPr>
            <a:r>
              <a:rPr lang="en-US"/>
              <a:t>data to the users in the form of business dimensions</a:t>
            </a:r>
            <a:endParaRPr lang="en-IN"/>
          </a:p>
        </p:txBody>
      </p:sp>
    </p:spTree>
    <p:extLst>
      <p:ext uri="{BB962C8B-B14F-4D97-AF65-F5344CB8AC3E}">
        <p14:creationId xmlns:p14="http://schemas.microsoft.com/office/powerpoint/2010/main" val="399512159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9E659D-3393-4E39-8619-12D7005EB8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4864" y="584775"/>
            <a:ext cx="7097619" cy="6289304"/>
          </a:xfrm>
          <a:prstGeom prst="rect">
            <a:avLst/>
          </a:prstGeom>
        </p:spPr>
      </p:pic>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a:t>
            </a:r>
            <a:r>
              <a:rPr lang="en-IN" sz="3200" b="1" dirty="0">
                <a:solidFill>
                  <a:srgbClr val="FF0000"/>
                </a:solidFill>
              </a:rPr>
              <a:t>OLAP</a:t>
            </a:r>
            <a:r>
              <a:rPr lang="en-IN" sz="3200" b="1" dirty="0"/>
              <a:t>:</a:t>
            </a:r>
            <a:endParaRPr lang="en-IN" sz="3200"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
        <p:nvSpPr>
          <p:cNvPr id="3" name="Rectangle 2">
            <a:extLst>
              <a:ext uri="{FF2B5EF4-FFF2-40B4-BE49-F238E27FC236}">
                <a16:creationId xmlns:a16="http://schemas.microsoft.com/office/drawing/2014/main" id="{D86F7992-0EF2-49B0-A871-CD91D6ADD538}"/>
              </a:ext>
            </a:extLst>
          </p:cNvPr>
          <p:cNvSpPr/>
          <p:nvPr/>
        </p:nvSpPr>
        <p:spPr>
          <a:xfrm>
            <a:off x="-1" y="568696"/>
            <a:ext cx="11390809" cy="584775"/>
          </a:xfrm>
          <a:prstGeom prst="rect">
            <a:avLst/>
          </a:prstGeom>
        </p:spPr>
        <p:txBody>
          <a:bodyPr wrap="square">
            <a:spAutoFit/>
          </a:bodyPr>
          <a:lstStyle/>
          <a:p>
            <a:r>
              <a:rPr lang="en-IN" sz="3200" dirty="0"/>
              <a:t>OLAP MODELS: MOLAP</a:t>
            </a:r>
          </a:p>
        </p:txBody>
      </p:sp>
    </p:spTree>
    <p:extLst>
      <p:ext uri="{BB962C8B-B14F-4D97-AF65-F5344CB8AC3E}">
        <p14:creationId xmlns:p14="http://schemas.microsoft.com/office/powerpoint/2010/main" val="47575166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a:t>
            </a:r>
            <a:r>
              <a:rPr lang="en-IN" sz="3200" b="1" dirty="0">
                <a:solidFill>
                  <a:srgbClr val="FF0000"/>
                </a:solidFill>
              </a:rPr>
              <a:t>OLAP</a:t>
            </a:r>
            <a:r>
              <a:rPr lang="en-IN" sz="3200" b="1" dirty="0"/>
              <a:t>:</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273225"/>
          </a:xfrm>
          <a:solidFill>
            <a:schemeClr val="accent1">
              <a:lumMod val="20000"/>
              <a:lumOff val="80000"/>
            </a:schemeClr>
          </a:solidFill>
          <a:ln>
            <a:solidFill>
              <a:schemeClr val="accent1"/>
            </a:solidFill>
          </a:ln>
        </p:spPr>
        <p:txBody>
          <a:bodyPr>
            <a:normAutofit/>
          </a:bodyPr>
          <a:lstStyle/>
          <a:p>
            <a:pPr algn="l"/>
            <a:endParaRPr lang="en-US" sz="2800" dirty="0"/>
          </a:p>
          <a:p>
            <a:pPr algn="l"/>
            <a:r>
              <a:rPr lang="en-US" sz="2800" dirty="0"/>
              <a:t> </a:t>
            </a:r>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
        <p:nvSpPr>
          <p:cNvPr id="6" name="Rectangle 5">
            <a:extLst>
              <a:ext uri="{FF2B5EF4-FFF2-40B4-BE49-F238E27FC236}">
                <a16:creationId xmlns:a16="http://schemas.microsoft.com/office/drawing/2014/main" id="{0BBF92B4-8F31-499B-BBBA-FD6DDEABE2E6}"/>
              </a:ext>
            </a:extLst>
          </p:cNvPr>
          <p:cNvSpPr/>
          <p:nvPr/>
        </p:nvSpPr>
        <p:spPr>
          <a:xfrm>
            <a:off x="83778" y="591919"/>
            <a:ext cx="11615138" cy="5016758"/>
          </a:xfrm>
          <a:prstGeom prst="rect">
            <a:avLst/>
          </a:prstGeom>
        </p:spPr>
        <p:txBody>
          <a:bodyPr wrap="square">
            <a:spAutoFit/>
          </a:bodyPr>
          <a:lstStyle/>
          <a:p>
            <a:pPr algn="just"/>
            <a:r>
              <a:rPr lang="en-IN" sz="3200" b="1" dirty="0"/>
              <a:t>Suppose that a data warehouse consists of the three dimensions time, doctor and patient and two measures count and charge, where charge is the fee that doctor charges a patient for a visit</a:t>
            </a:r>
          </a:p>
          <a:p>
            <a:pPr marL="857250" indent="-857250" algn="just">
              <a:buAutoNum type="romanLcParenR"/>
            </a:pPr>
            <a:r>
              <a:rPr lang="en-IN" sz="3200" b="1" dirty="0"/>
              <a:t>Draw a star schema diagram for the above data warehouse</a:t>
            </a:r>
          </a:p>
          <a:p>
            <a:pPr marL="857250" indent="-857250" algn="just">
              <a:buAutoNum type="romanLcParenR"/>
            </a:pPr>
            <a:r>
              <a:rPr lang="en-IN" sz="3200" b="1" dirty="0" err="1"/>
              <a:t>Strating</a:t>
            </a:r>
            <a:r>
              <a:rPr lang="en-IN" sz="3200" b="1" dirty="0"/>
              <a:t> with base cuboid [day, doctor, patient] what specific OLAP operations should be performed in order to list the total fee collected by each doctor in 2010</a:t>
            </a:r>
          </a:p>
          <a:p>
            <a:pPr marL="857250" indent="-857250" algn="just">
              <a:buAutoNum type="romanLcParenR"/>
            </a:pPr>
            <a:r>
              <a:rPr lang="en-IN" sz="3200" b="1" dirty="0"/>
              <a:t>To obtain the same list, write an SQL query assuming the data are stored in a relational database with schema fee(day, month, year, doctor, hospital, patient, count, charges) </a:t>
            </a:r>
          </a:p>
        </p:txBody>
      </p:sp>
    </p:spTree>
    <p:extLst>
      <p:ext uri="{BB962C8B-B14F-4D97-AF65-F5344CB8AC3E}">
        <p14:creationId xmlns:p14="http://schemas.microsoft.com/office/powerpoint/2010/main" val="237026210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42845-3016-4D69-9B46-2FF4253E5931}"/>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2D214993-F019-4E81-8351-70513BCFC9D8}"/>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94181228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75A6D-B616-4A2A-84C8-39482CECA40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F05204A-0678-48AA-956A-DD1A794D23AB}"/>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73339545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4FC5E-B894-4E0C-84A5-51F55994BBB2}"/>
              </a:ext>
            </a:extLst>
          </p:cNvPr>
          <p:cNvSpPr>
            <a:spLocks noGrp="1"/>
          </p:cNvSpPr>
          <p:nvPr>
            <p:ph type="ctrTitle"/>
          </p:nvPr>
        </p:nvSpPr>
        <p:spPr>
          <a:xfrm>
            <a:off x="1972490" y="0"/>
            <a:ext cx="3918857" cy="584775"/>
          </a:xfrm>
          <a:solidFill>
            <a:srgbClr val="FFC000"/>
          </a:solidFill>
        </p:spPr>
        <p:txBody>
          <a:bodyPr>
            <a:noAutofit/>
          </a:bodyPr>
          <a:lstStyle/>
          <a:p>
            <a:pPr algn="l"/>
            <a:r>
              <a:rPr lang="en-IN" sz="3200" b="1" dirty="0"/>
              <a:t>ETL Process and OLAP:</a:t>
            </a:r>
            <a:endParaRPr lang="en-IN" sz="3200" dirty="0"/>
          </a:p>
        </p:txBody>
      </p:sp>
      <p:sp>
        <p:nvSpPr>
          <p:cNvPr id="3" name="Subtitle 2">
            <a:extLst>
              <a:ext uri="{FF2B5EF4-FFF2-40B4-BE49-F238E27FC236}">
                <a16:creationId xmlns:a16="http://schemas.microsoft.com/office/drawing/2014/main" id="{A16E3505-05E1-4465-ADFC-A47019501B5D}"/>
              </a:ext>
            </a:extLst>
          </p:cNvPr>
          <p:cNvSpPr>
            <a:spLocks noGrp="1"/>
          </p:cNvSpPr>
          <p:nvPr>
            <p:ph type="subTitle" idx="1"/>
          </p:nvPr>
        </p:nvSpPr>
        <p:spPr>
          <a:xfrm>
            <a:off x="0" y="584775"/>
            <a:ext cx="12192000" cy="6482231"/>
          </a:xfrm>
          <a:solidFill>
            <a:schemeClr val="accent1">
              <a:lumMod val="20000"/>
              <a:lumOff val="80000"/>
            </a:schemeClr>
          </a:solidFill>
          <a:ln>
            <a:solidFill>
              <a:schemeClr val="accent1"/>
            </a:solidFill>
          </a:ln>
        </p:spPr>
        <p:txBody>
          <a:bodyPr>
            <a:normAutofit/>
          </a:bodyPr>
          <a:lstStyle/>
          <a:p>
            <a:endParaRPr lang="en-IN" dirty="0"/>
          </a:p>
          <a:p>
            <a:r>
              <a:rPr lang="en-IN" dirty="0"/>
              <a:t>Data Extraction Techniques:</a:t>
            </a:r>
          </a:p>
          <a:p>
            <a:pPr algn="just"/>
            <a:endParaRPr lang="en-US" dirty="0"/>
          </a:p>
          <a:p>
            <a:pPr algn="just"/>
            <a:endParaRPr lang="en-US" dirty="0"/>
          </a:p>
          <a:p>
            <a:pPr algn="just"/>
            <a:r>
              <a:rPr lang="en-US" dirty="0"/>
              <a:t>When you deploy your data warehouse, the initial data as of a certain time must be moved to the data warehouse to get it started. This is the initial load. </a:t>
            </a:r>
          </a:p>
          <a:p>
            <a:pPr algn="just"/>
            <a:r>
              <a:rPr lang="en-US" dirty="0"/>
              <a:t>After the initial load, your data warehouse must be kept updated so the history of the changes and statuses are reflected in the data warehouse.</a:t>
            </a:r>
          </a:p>
          <a:p>
            <a:pPr algn="just"/>
            <a:r>
              <a:rPr lang="en-US" dirty="0"/>
              <a:t>Broadly, there are two major types of data extractions from the source operational systems: </a:t>
            </a:r>
            <a:r>
              <a:rPr lang="en-US" dirty="0">
                <a:solidFill>
                  <a:srgbClr val="C00000"/>
                </a:solidFill>
              </a:rPr>
              <a:t>“as is” (static) data and data of revisions.</a:t>
            </a:r>
            <a:r>
              <a:rPr lang="en-IN" dirty="0">
                <a:solidFill>
                  <a:srgbClr val="C00000"/>
                </a:solidFill>
              </a:rPr>
              <a:t> </a:t>
            </a:r>
          </a:p>
          <a:p>
            <a:pPr algn="just"/>
            <a:endParaRPr lang="en-US" dirty="0"/>
          </a:p>
        </p:txBody>
      </p:sp>
      <p:sp>
        <p:nvSpPr>
          <p:cNvPr id="4" name="TextBox 3">
            <a:extLst>
              <a:ext uri="{FF2B5EF4-FFF2-40B4-BE49-F238E27FC236}">
                <a16:creationId xmlns:a16="http://schemas.microsoft.com/office/drawing/2014/main" id="{BF264B17-EFF9-46B7-82AB-728E6C4A7472}"/>
              </a:ext>
            </a:extLst>
          </p:cNvPr>
          <p:cNvSpPr txBox="1"/>
          <p:nvPr/>
        </p:nvSpPr>
        <p:spPr>
          <a:xfrm>
            <a:off x="-1" y="0"/>
            <a:ext cx="1972491" cy="584775"/>
          </a:xfrm>
          <a:prstGeom prst="rect">
            <a:avLst/>
          </a:prstGeom>
          <a:solidFill>
            <a:schemeClr val="accent2">
              <a:lumMod val="75000"/>
            </a:schemeClr>
          </a:solidFill>
        </p:spPr>
        <p:txBody>
          <a:bodyPr wrap="square" rtlCol="0">
            <a:spAutoFit/>
          </a:bodyPr>
          <a:lstStyle/>
          <a:p>
            <a:r>
              <a:rPr lang="en-IN" sz="3200" dirty="0"/>
              <a:t>Module II</a:t>
            </a:r>
          </a:p>
        </p:txBody>
      </p:sp>
      <p:sp>
        <p:nvSpPr>
          <p:cNvPr id="5" name="TextBox 4">
            <a:extLst>
              <a:ext uri="{FF2B5EF4-FFF2-40B4-BE49-F238E27FC236}">
                <a16:creationId xmlns:a16="http://schemas.microsoft.com/office/drawing/2014/main" id="{49DE4DA9-ACEB-4A04-A81D-3C8131212AF0}"/>
              </a:ext>
            </a:extLst>
          </p:cNvPr>
          <p:cNvSpPr txBox="1"/>
          <p:nvPr/>
        </p:nvSpPr>
        <p:spPr>
          <a:xfrm>
            <a:off x="6095999" y="0"/>
            <a:ext cx="6230983" cy="738664"/>
          </a:xfrm>
          <a:prstGeom prst="rect">
            <a:avLst/>
          </a:prstGeom>
          <a:noFill/>
        </p:spPr>
        <p:txBody>
          <a:bodyPr wrap="square" rtlCol="0">
            <a:spAutoFit/>
          </a:bodyPr>
          <a:lstStyle/>
          <a:p>
            <a:r>
              <a:rPr lang="en-IN" sz="1400" dirty="0"/>
              <a:t>CO2: Design data warehouse with dimensional modelling and apply OLAP operations. </a:t>
            </a:r>
          </a:p>
          <a:p>
            <a:endParaRPr lang="en-IN" sz="1400" dirty="0"/>
          </a:p>
        </p:txBody>
      </p:sp>
    </p:spTree>
    <p:extLst>
      <p:ext uri="{BB962C8B-B14F-4D97-AF65-F5344CB8AC3E}">
        <p14:creationId xmlns:p14="http://schemas.microsoft.com/office/powerpoint/2010/main" val="330759823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4607</TotalTime>
  <Words>7500</Words>
  <Application>Microsoft Office PowerPoint</Application>
  <PresentationFormat>Widescreen</PresentationFormat>
  <Paragraphs>751</Paragraphs>
  <Slides>85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85</vt:i4>
      </vt:variant>
    </vt:vector>
  </HeadingPairs>
  <TitlesOfParts>
    <vt:vector size="90" baseType="lpstr">
      <vt:lpstr>Arial</vt:lpstr>
      <vt:lpstr>Calibri</vt:lpstr>
      <vt:lpstr>Calibri Light</vt:lpstr>
      <vt:lpstr>Wingdings</vt:lpstr>
      <vt:lpstr>Office Theme</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ETL Process and OLAP:</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ETL Process and OLAP:</dc:title>
  <dc:creator>Sonalii Suryawanshi</dc:creator>
  <cp:lastModifiedBy>Sonalii Suryawanshi</cp:lastModifiedBy>
  <cp:revision>61</cp:revision>
  <dcterms:created xsi:type="dcterms:W3CDTF">2020-01-12T15:58:08Z</dcterms:created>
  <dcterms:modified xsi:type="dcterms:W3CDTF">2020-01-22T17:03:51Z</dcterms:modified>
</cp:coreProperties>
</file>